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9" r:id="rId2"/>
    <p:sldId id="298" r:id="rId3"/>
  </p:sldIdLst>
  <p:sldSz cx="9906000" cy="6858000" type="A4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78940" algn="l" rtl="0" fontAlgn="base">
      <a:spcBef>
        <a:spcPct val="0"/>
      </a:spcBef>
      <a:spcAft>
        <a:spcPct val="0"/>
      </a:spcAft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57879" algn="l" rtl="0" fontAlgn="base">
      <a:spcBef>
        <a:spcPct val="0"/>
      </a:spcBef>
      <a:spcAft>
        <a:spcPct val="0"/>
      </a:spcAft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436819" algn="l" rtl="0" fontAlgn="base">
      <a:spcBef>
        <a:spcPct val="0"/>
      </a:spcBef>
      <a:spcAft>
        <a:spcPct val="0"/>
      </a:spcAft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915758" algn="l" rtl="0" fontAlgn="base">
      <a:spcBef>
        <a:spcPct val="0"/>
      </a:spcBef>
      <a:spcAft>
        <a:spcPct val="0"/>
      </a:spcAft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394698" algn="l" defTabSz="957879" rtl="0" eaLnBrk="1" latinLnBrk="0" hangingPunct="1"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873637" algn="l" defTabSz="957879" rtl="0" eaLnBrk="1" latinLnBrk="0" hangingPunct="1"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352576" algn="l" defTabSz="957879" rtl="0" eaLnBrk="1" latinLnBrk="0" hangingPunct="1"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831516" algn="l" defTabSz="957879" rtl="0" eaLnBrk="1" latinLnBrk="0" hangingPunct="1">
      <a:defRPr sz="2514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2640" userDrawn="1">
          <p15:clr>
            <a:srgbClr val="A4A3A4"/>
          </p15:clr>
        </p15:guide>
        <p15:guide id="4" orient="horz" pos="1226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3264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pos="3796" userDrawn="1">
          <p15:clr>
            <a:srgbClr val="A4A3A4"/>
          </p15:clr>
        </p15:guide>
        <p15:guide id="10" pos="5928" userDrawn="1">
          <p15:clr>
            <a:srgbClr val="A4A3A4"/>
          </p15:clr>
        </p15:guide>
        <p15:guide id="11" pos="1092" userDrawn="1">
          <p15:clr>
            <a:srgbClr val="A4A3A4"/>
          </p15:clr>
        </p15:guide>
        <p15:guide id="12" pos="4996" userDrawn="1">
          <p15:clr>
            <a:srgbClr val="A4A3A4"/>
          </p15:clr>
        </p15:guide>
        <p15:guide id="13" pos="4584" userDrawn="1">
          <p15:clr>
            <a:srgbClr val="A4A3A4"/>
          </p15:clr>
        </p15:guide>
        <p15:guide id="14" pos="1399" userDrawn="1">
          <p15:clr>
            <a:srgbClr val="A4A3A4"/>
          </p15:clr>
        </p15:guide>
        <p15:guide id="15" pos="3662" userDrawn="1">
          <p15:clr>
            <a:srgbClr val="A4A3A4"/>
          </p15:clr>
        </p15:guide>
        <p15:guide id="16" pos="1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1B2559"/>
    <a:srgbClr val="006058"/>
    <a:srgbClr val="008075"/>
    <a:srgbClr val="33619E"/>
    <a:srgbClr val="A3D1FF"/>
    <a:srgbClr val="FFBE00"/>
    <a:srgbClr val="20798C"/>
    <a:srgbClr val="E6E6E6"/>
    <a:srgbClr val="D9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6" autoAdjust="0"/>
    <p:restoredTop sz="94743" autoAdjust="0"/>
  </p:normalViewPr>
  <p:slideViewPr>
    <p:cSldViewPr>
      <p:cViewPr varScale="1">
        <p:scale>
          <a:sx n="78" d="100"/>
          <a:sy n="78" d="100"/>
        </p:scale>
        <p:origin x="1718" y="72"/>
      </p:cViewPr>
      <p:guideLst>
        <p:guide orient="horz" pos="2144"/>
        <p:guide orient="horz"/>
        <p:guide orient="horz" pos="2640"/>
        <p:guide orient="horz" pos="1226"/>
        <p:guide orient="horz" pos="480"/>
        <p:guide orient="horz" pos="3024"/>
        <p:guide orient="horz" pos="3264"/>
        <p:guide orient="horz" pos="3600"/>
        <p:guide pos="3796"/>
        <p:guide pos="5928"/>
        <p:guide pos="1092"/>
        <p:guide pos="4996"/>
        <p:guide pos="4584"/>
        <p:guide pos="1399"/>
        <p:guide pos="3662"/>
        <p:guide pos="1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2" y="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3156" eaLnBrk="0" hangingPunct="0">
              <a:defRPr sz="1300" i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2" y="0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3156" eaLnBrk="0" hangingPunct="0">
              <a:defRPr sz="1300" i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4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3156" eaLnBrk="0" hangingPunct="0">
              <a:defRPr sz="1300" i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2" y="9378404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3156" eaLnBrk="0" hangingPunct="0">
              <a:defRPr sz="1300" i="0" smtClean="0"/>
            </a:lvl1pPr>
          </a:lstStyle>
          <a:p>
            <a:pPr>
              <a:defRPr/>
            </a:pPr>
            <a:fld id="{3960489D-6FE0-4C19-B458-EB127579016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71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3156" eaLnBrk="0" hangingPunct="0">
              <a:defRPr sz="1300" i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2" y="0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3156" eaLnBrk="0" hangingPunct="0">
              <a:defRPr sz="1300" i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8663" y="741363"/>
            <a:ext cx="5340350" cy="3698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88" y="4689202"/>
            <a:ext cx="4983499" cy="44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4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3156" eaLnBrk="0" hangingPunct="0">
              <a:defRPr sz="1300" i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2" y="9378404"/>
            <a:ext cx="2945293" cy="4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3156" eaLnBrk="0" hangingPunct="0">
              <a:defRPr sz="1300" i="0" smtClean="0"/>
            </a:lvl1pPr>
          </a:lstStyle>
          <a:p>
            <a:pPr>
              <a:defRPr/>
            </a:pPr>
            <a:fld id="{912095AF-5FF7-4F46-A3B1-A1B8547FEC3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78940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57879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436819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915758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394698" algn="l" defTabSz="47894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47894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47894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47894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067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2405" indent="-281694" defTabSz="953067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6778" indent="-225356" defTabSz="953067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7488" indent="-225356" defTabSz="953067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8199" indent="-225356" defTabSz="953067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8910" indent="-225356" defTabSz="95306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9623" indent="-225356" defTabSz="95306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80334" indent="-225356" defTabSz="95306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1044" indent="-225356" defTabSz="95306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37D848-06A5-4863-88A0-ADA6F7473F84}" type="slidenum">
              <a:rPr lang="en-GB" altLang="fr-FR" sz="1300" i="0"/>
              <a:pPr/>
              <a:t>2</a:t>
            </a:fld>
            <a:endParaRPr lang="en-GB" altLang="fr-FR" sz="1300" i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41363"/>
            <a:ext cx="5340350" cy="3698875"/>
          </a:xfrm>
          <a:ln cap="flat"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69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1931B25-E2AD-4C87-B51C-457905344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031" y="2575647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lang="fr-FR" sz="2903" b="1" i="0" kern="1200" dirty="0">
                <a:solidFill>
                  <a:schemeClr val="accent4"/>
                </a:solidFill>
                <a:latin typeface="Century Gothic" panose="020B0502020202020204" pitchFamily="34" charset="0"/>
                <a:ea typeface="ＭＳ Ｐゴシック" charset="0"/>
                <a:cs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sous-titre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8BC37323-6734-411D-B985-A8C88A44A0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031" y="1619313"/>
            <a:ext cx="8543925" cy="11847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FR" sz="3629" b="1" i="0" kern="12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142BF230-D93D-4DEF-B61C-4267FD04F2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6723" y="4246104"/>
            <a:ext cx="167591" cy="46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83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A3EE3ACF-8574-4375-AEC1-B47D27C977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6723" y="4919204"/>
            <a:ext cx="9906000" cy="46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83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A42F72E-65FB-49B9-B38B-E83C778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2610" y="6154002"/>
            <a:ext cx="3900487" cy="39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72"/>
              </a:spcAft>
              <a:buNone/>
              <a:defRPr sz="953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Date - ville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E716935D-357F-431B-B8BE-59594C5F1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315"/>
          <a:stretch/>
        </p:blipFill>
        <p:spPr>
          <a:xfrm flipH="1">
            <a:off x="-36094" y="4896169"/>
            <a:ext cx="3350913" cy="1983194"/>
          </a:xfrm>
          <a:prstGeom prst="rect">
            <a:avLst/>
          </a:prstGeom>
        </p:spPr>
      </p:pic>
      <p:pic>
        <p:nvPicPr>
          <p:cNvPr id="5" name="Image 4" descr="Une image contenant dessin, alimentation, signe&#10;&#10;Description générée automatiquement">
            <a:extLst>
              <a:ext uri="{FF2B5EF4-FFF2-40B4-BE49-F238E27FC236}">
                <a16:creationId xmlns:a16="http://schemas.microsoft.com/office/drawing/2014/main" id="{41894B72-4AD5-4A69-8D15-84C56AB0AF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1089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660365"/>
            <a:ext cx="8915400" cy="634082"/>
          </a:xfrm>
          <a:prstGeom prst="rect">
            <a:avLst/>
          </a:prstGeom>
        </p:spPr>
        <p:txBody>
          <a:bodyPr vert="horz"/>
          <a:lstStyle>
            <a:lvl1pPr>
              <a:defRPr lang="fr-FR" sz="2903" b="1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516761"/>
            <a:ext cx="8915400" cy="40724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77">
                <a:latin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sz="1633">
                <a:latin typeface="Century Gothic" panose="020B0502020202020204" pitchFamily="34" charset="0"/>
                <a:cs typeface="Calibri" panose="020F0502020204030204" pitchFamily="34" charset="0"/>
              </a:defRPr>
            </a:lvl2pPr>
            <a:lvl3pPr>
              <a:defRPr sz="1633">
                <a:latin typeface="Century Gothic" panose="020B0502020202020204" pitchFamily="34" charset="0"/>
                <a:cs typeface="Calibri" panose="020F0502020204030204" pitchFamily="34" charset="0"/>
              </a:defRPr>
            </a:lvl3pPr>
            <a:lvl4pPr>
              <a:defRPr sz="1452">
                <a:latin typeface="Century Gothic" panose="020B0502020202020204" pitchFamily="34" charset="0"/>
                <a:cs typeface="Calibri" panose="020F0502020204030204" pitchFamily="34" charset="0"/>
              </a:defRPr>
            </a:lvl4pPr>
            <a:lvl5pPr>
              <a:defRPr sz="1270">
                <a:latin typeface="Century Gothic" panose="020B0502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D5CE038-9EDD-4890-9EAC-85EA16DB5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8715"/>
            <a:ext cx="8915400" cy="501650"/>
          </a:xfrm>
          <a:prstGeom prst="rect">
            <a:avLst/>
          </a:prstGeom>
        </p:spPr>
        <p:txBody>
          <a:bodyPr anchor="t"/>
          <a:lstStyle>
            <a:lvl1pPr marL="0" marR="0" indent="0" algn="l" defTabSz="829544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982203" algn="l"/>
                <a:tab pos="1466103" algn="l"/>
                <a:tab pos="1950004" algn="l"/>
                <a:tab pos="7327636" algn="r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829544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982203" algn="l"/>
                <a:tab pos="1466103" algn="l"/>
                <a:tab pos="1950004" algn="l"/>
                <a:tab pos="7327636" algn="r"/>
              </a:tabLst>
              <a:defRPr/>
            </a:pPr>
            <a:r>
              <a:rPr lang="fr-FR" dirty="0"/>
              <a:t>Sur-titre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14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9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2"/>
          <p:cNvSpPr>
            <a:spLocks noChangeArrowheads="1"/>
          </p:cNvSpPr>
          <p:nvPr userDrawn="1"/>
        </p:nvSpPr>
        <p:spPr bwMode="auto">
          <a:xfrm>
            <a:off x="144462" y="6488114"/>
            <a:ext cx="311283" cy="2873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 sz="1633"/>
          </a:p>
        </p:txBody>
      </p:sp>
      <p:pic>
        <p:nvPicPr>
          <p:cNvPr id="3" name="Image 2" descr="Une image contenant dessin, alimentation, signe&#10;&#10;Description générée automatiquement">
            <a:extLst>
              <a:ext uri="{FF2B5EF4-FFF2-40B4-BE49-F238E27FC236}">
                <a16:creationId xmlns:a16="http://schemas.microsoft.com/office/drawing/2014/main" id="{66480032-6AAB-49E8-A0A2-4B179D9082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17844" y="6165304"/>
            <a:ext cx="988155" cy="666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1477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</a:defRPr>
      </a:lvl6pPr>
      <a:lvl7pPr marL="829544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</a:defRPr>
      </a:lvl7pPr>
      <a:lvl8pPr marL="124431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</a:defRPr>
      </a:lvl8pPr>
      <a:lvl9pPr marL="1659087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77">
          <a:solidFill>
            <a:schemeClr val="bg2"/>
          </a:solidFill>
          <a:latin typeface="Arial" charset="0"/>
        </a:defRPr>
      </a:lvl9pPr>
    </p:titleStyle>
    <p:bodyStyle>
      <a:lvl1pPr marL="489661" indent="-489661" algn="l" rtl="0" eaLnBrk="0" fontAlgn="base" hangingPunct="0">
        <a:lnSpc>
          <a:spcPct val="90000"/>
        </a:lnSpc>
        <a:spcBef>
          <a:spcPct val="20000"/>
        </a:spcBef>
        <a:spcAft>
          <a:spcPct val="30000"/>
        </a:spcAft>
        <a:buClr>
          <a:schemeClr val="accent2"/>
        </a:buClr>
        <a:buSzPct val="130000"/>
        <a:buFont typeface="Wingdings" pitchFamily="2" charset="2"/>
        <a:buChar char="£"/>
        <a:tabLst>
          <a:tab pos="982203" algn="l"/>
          <a:tab pos="1466103" algn="l"/>
          <a:tab pos="1950004" algn="l"/>
          <a:tab pos="7327636" algn="r"/>
        </a:tabLst>
        <a:defRPr sz="2359" b="1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979322" indent="-32692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130000"/>
        <a:buFont typeface="Arial" charset="0"/>
        <a:buChar char="●"/>
        <a:tabLst>
          <a:tab pos="982203" algn="l"/>
          <a:tab pos="1466103" algn="l"/>
          <a:tab pos="1950004" algn="l"/>
          <a:tab pos="7327636" algn="r"/>
        </a:tabLst>
        <a:defRPr sz="1814" b="1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2pPr>
      <a:lvl3pPr marL="1470424" indent="-15986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-"/>
        <a:tabLst>
          <a:tab pos="982203" algn="l"/>
          <a:tab pos="1466103" algn="l"/>
          <a:tab pos="1950004" algn="l"/>
          <a:tab pos="7327636" algn="r"/>
        </a:tabLst>
        <a:defRPr sz="1814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3pPr>
      <a:lvl4pPr marL="1951444" indent="-707129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982203" algn="l"/>
          <a:tab pos="1466103" algn="l"/>
          <a:tab pos="1950004" algn="l"/>
          <a:tab pos="7327636" algn="r"/>
        </a:tabLst>
        <a:defRPr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4pPr>
      <a:lvl5pPr marL="2196275" indent="-5371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982203" algn="l"/>
          <a:tab pos="1466103" algn="l"/>
          <a:tab pos="1950004" algn="l"/>
          <a:tab pos="7327636" algn="r"/>
        </a:tabLst>
        <a:defRPr sz="1452">
          <a:solidFill>
            <a:schemeClr val="tx2"/>
          </a:solidFill>
          <a:latin typeface="+mn-lt"/>
          <a:ea typeface="ＭＳ Ｐゴシック" charset="-128"/>
          <a:cs typeface="ＭＳ Ｐゴシック" charset="0"/>
        </a:defRPr>
      </a:lvl5pPr>
      <a:lvl6pPr marL="2611047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982203" algn="l"/>
          <a:tab pos="1466103" algn="l"/>
          <a:tab pos="1950004" algn="l"/>
          <a:tab pos="7327636" algn="r"/>
        </a:tabLst>
        <a:defRPr sz="1452">
          <a:solidFill>
            <a:schemeClr val="tx2"/>
          </a:solidFill>
          <a:latin typeface="+mn-lt"/>
          <a:ea typeface="ＭＳ Ｐゴシック" charset="-128"/>
        </a:defRPr>
      </a:lvl6pPr>
      <a:lvl7pPr marL="3025819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982203" algn="l"/>
          <a:tab pos="1466103" algn="l"/>
          <a:tab pos="1950004" algn="l"/>
          <a:tab pos="7327636" algn="r"/>
        </a:tabLst>
        <a:defRPr sz="1452">
          <a:solidFill>
            <a:schemeClr val="tx2"/>
          </a:solidFill>
          <a:latin typeface="+mn-lt"/>
          <a:ea typeface="ＭＳ Ｐゴシック" charset="-128"/>
        </a:defRPr>
      </a:lvl7pPr>
      <a:lvl8pPr marL="344059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982203" algn="l"/>
          <a:tab pos="1466103" algn="l"/>
          <a:tab pos="1950004" algn="l"/>
          <a:tab pos="7327636" algn="r"/>
        </a:tabLst>
        <a:defRPr sz="1452">
          <a:solidFill>
            <a:schemeClr val="tx2"/>
          </a:solidFill>
          <a:latin typeface="+mn-lt"/>
          <a:ea typeface="ＭＳ Ｐゴシック" charset="-128"/>
        </a:defRPr>
      </a:lvl8pPr>
      <a:lvl9pPr marL="385536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982203" algn="l"/>
          <a:tab pos="1466103" algn="l"/>
          <a:tab pos="1950004" algn="l"/>
          <a:tab pos="7327636" algn="r"/>
        </a:tabLst>
        <a:defRPr sz="1452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41477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173BD1E-20C9-4C82-BF29-64DB1C2031FA}"/>
              </a:ext>
            </a:extLst>
          </p:cNvPr>
          <p:cNvSpPr txBox="1">
            <a:spLocks/>
          </p:cNvSpPr>
          <p:nvPr/>
        </p:nvSpPr>
        <p:spPr>
          <a:xfrm>
            <a:off x="187994" y="6525344"/>
            <a:ext cx="6038831" cy="359736"/>
          </a:xfrm>
          <a:prstGeom prst="rect">
            <a:avLst/>
          </a:prstGeom>
        </p:spPr>
        <p:txBody>
          <a:bodyPr/>
          <a:lstStyle>
            <a:lvl1pPr marL="539750" indent="-539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2"/>
              </a:buClr>
              <a:buSzPct val="130000"/>
              <a:buFont typeface="Wingdings" pitchFamily="2" charset="2"/>
              <a:buChar char="£"/>
              <a:tabLst>
                <a:tab pos="1082675" algn="l"/>
                <a:tab pos="1616075" algn="l"/>
                <a:tab pos="2149475" algn="l"/>
                <a:tab pos="8077200" algn="r"/>
              </a:tabLst>
              <a:defRPr sz="2600" b="1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79500" indent="-3603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Arial" charset="0"/>
              <a:buChar char="●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 b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620838" indent="-176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2151063" indent="-7794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87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33353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7925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42497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fr-FR" sz="1633" i="0" kern="0" dirty="0">
                <a:solidFill>
                  <a:srgbClr val="33619E"/>
                </a:solidFill>
              </a:rPr>
              <a:t>Astee Occitanie – 29 septembre 2022 – Narbonne Plage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581B652-DB54-4404-A82E-07E7607A8E5A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9883793" cy="457270"/>
          </a:xfrm>
          <a:prstGeom prst="rect">
            <a:avLst/>
          </a:prstGeom>
        </p:spPr>
        <p:txBody>
          <a:bodyPr/>
          <a:lstStyle>
            <a:lvl1pPr marL="539750" indent="-539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2"/>
              </a:buClr>
              <a:buSzPct val="130000"/>
              <a:buFont typeface="Wingdings" pitchFamily="2" charset="2"/>
              <a:buChar char="£"/>
              <a:tabLst>
                <a:tab pos="1082675" algn="l"/>
                <a:tab pos="1616075" algn="l"/>
                <a:tab pos="2149475" algn="l"/>
                <a:tab pos="8077200" algn="r"/>
              </a:tabLst>
              <a:defRPr sz="2600" b="1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79500" indent="-3603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Arial" charset="0"/>
              <a:buChar char="●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 b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620838" indent="-176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2151063" indent="-7794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87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33353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7925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42497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fr-FR" sz="2359" i="0" kern="0" dirty="0">
                <a:solidFill>
                  <a:srgbClr val="008075"/>
                </a:solidFill>
                <a:latin typeface="Century Gothic" panose="020B0502020202020204" pitchFamily="34" charset="0"/>
              </a:rPr>
              <a:t>La réutilisation des eaux usées, une ressource d’avenir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AFE509B-6624-4B19-9318-35548BCC7B8C}"/>
              </a:ext>
            </a:extLst>
          </p:cNvPr>
          <p:cNvSpPr txBox="1">
            <a:spLocks/>
          </p:cNvSpPr>
          <p:nvPr/>
        </p:nvSpPr>
        <p:spPr>
          <a:xfrm>
            <a:off x="151552" y="548680"/>
            <a:ext cx="7465744" cy="457271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200" b="1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fr-FR" sz="1814" i="0" kern="0" dirty="0">
                <a:solidFill>
                  <a:srgbClr val="FF6666"/>
                </a:solidFill>
              </a:rPr>
              <a:t>Fiche d’inscription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0195AC-F6A6-481E-A04D-6178D5E8D0B1}"/>
              </a:ext>
            </a:extLst>
          </p:cNvPr>
          <p:cNvSpPr/>
          <p:nvPr/>
        </p:nvSpPr>
        <p:spPr>
          <a:xfrm>
            <a:off x="5486815" y="476672"/>
            <a:ext cx="42609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50" i="0" dirty="0">
                <a:solidFill>
                  <a:srgbClr val="FF6666"/>
                </a:solidFill>
                <a:latin typeface="Century Gothic" panose="020B0502020202020204" pitchFamily="34" charset="0"/>
              </a:rPr>
              <a:t>A retourner avant  le 22 septembre 2022 à : </a:t>
            </a:r>
          </a:p>
          <a:p>
            <a:pPr algn="r"/>
            <a:r>
              <a:rPr lang="fr-FR" sz="1050" i="0" dirty="0">
                <a:solidFill>
                  <a:srgbClr val="FF6666"/>
                </a:solidFill>
                <a:latin typeface="Century Gothic" panose="020B0502020202020204" pitchFamily="34" charset="0"/>
              </a:rPr>
              <a:t>sandrine.besnard@astee.org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6A565A-E8B4-4D99-B756-75EADAA6C8D5}"/>
              </a:ext>
            </a:extLst>
          </p:cNvPr>
          <p:cNvSpPr txBox="1"/>
          <p:nvPr/>
        </p:nvSpPr>
        <p:spPr>
          <a:xfrm>
            <a:off x="3501862" y="3573016"/>
            <a:ext cx="4115434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6" i="0" dirty="0">
                <a:solidFill>
                  <a:srgbClr val="1B2559"/>
                </a:solidFill>
                <a:latin typeface="Century Gothic" panose="020B0502020202020204" pitchFamily="34" charset="0"/>
              </a:rPr>
              <a:t>*obligatoire pour vous garantir l’accès aux présentations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30DA58-E2A4-4D03-8A89-D2B07213738F}"/>
              </a:ext>
            </a:extLst>
          </p:cNvPr>
          <p:cNvSpPr/>
          <p:nvPr/>
        </p:nvSpPr>
        <p:spPr>
          <a:xfrm>
            <a:off x="230488" y="980728"/>
            <a:ext cx="9517289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3264889" algn="l"/>
                <a:tab pos="6506733" algn="l"/>
              </a:tabLst>
            </a:pPr>
            <a:r>
              <a:rPr lang="fr-FR" sz="1050" i="0" u="sng" baseline="0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NOM </a:t>
            </a:r>
            <a:r>
              <a:rPr lang="fr-FR" sz="1000" i="0" u="sng" baseline="0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(majuscules) Prénom	</a:t>
            </a:r>
            <a:r>
              <a:rPr lang="fr-FR" sz="1050" i="0" u="sng" baseline="0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 			</a:t>
            </a:r>
            <a:endParaRPr lang="fr-FR" sz="1050" i="0" u="sng" baseline="0" dirty="0">
              <a:solidFill>
                <a:srgbClr val="000000"/>
              </a:solidFill>
              <a:uFill>
                <a:solidFill>
                  <a:srgbClr val="006058"/>
                </a:solidFill>
              </a:u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3264889" algn="l"/>
                <a:tab pos="6506733" algn="l"/>
              </a:tabLst>
            </a:pPr>
            <a:r>
              <a:rPr lang="fr-FR" sz="1050" i="0" u="sng" baseline="0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Fonction	Société / Organisme 			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6506733" algn="l"/>
              </a:tabLst>
            </a:pPr>
            <a:r>
              <a:rPr lang="fr-FR" sz="1050" i="0" u="sng" baseline="0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Adresse			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3257687" algn="l"/>
                <a:tab pos="6506733" algn="l"/>
              </a:tabLst>
            </a:pPr>
            <a:r>
              <a:rPr lang="fr-FR" sz="1050" i="0" u="sng" baseline="0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CP 	Ville 			</a:t>
            </a:r>
            <a:endParaRPr lang="fr-FR" sz="1050" i="0" u="sng" baseline="0" dirty="0">
              <a:solidFill>
                <a:srgbClr val="000000"/>
              </a:solidFill>
              <a:uFill>
                <a:solidFill>
                  <a:srgbClr val="006058"/>
                </a:solidFill>
              </a:u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3257687" algn="l"/>
                <a:tab pos="6506733" algn="l"/>
              </a:tabLst>
            </a:pPr>
            <a:r>
              <a:rPr lang="fr-FR" sz="1050" i="0" u="sng" baseline="0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Téléphone	E-mail*			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3257687" algn="l"/>
                <a:tab pos="6506733" algn="l"/>
              </a:tabLst>
            </a:pPr>
            <a:r>
              <a:rPr lang="fr-FR" sz="1050" i="0" u="sng" dirty="0">
                <a:solidFill>
                  <a:srgbClr val="221E1F"/>
                </a:solidFill>
                <a:uFill>
                  <a:solidFill>
                    <a:srgbClr val="006058"/>
                  </a:solidFill>
                </a:uFill>
                <a:latin typeface="Century Gothic" panose="020B0502020202020204" pitchFamily="34" charset="0"/>
              </a:rPr>
              <a:t>Adresse de facturation si différente 				</a:t>
            </a:r>
            <a:endParaRPr lang="fr-FR" sz="1050" i="0" u="sng" baseline="0" dirty="0">
              <a:solidFill>
                <a:srgbClr val="221E1F"/>
              </a:solidFill>
              <a:uFill>
                <a:solidFill>
                  <a:srgbClr val="006058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32662-F423-4DF4-8561-61DD6CEEB1CD}"/>
              </a:ext>
            </a:extLst>
          </p:cNvPr>
          <p:cNvSpPr/>
          <p:nvPr/>
        </p:nvSpPr>
        <p:spPr>
          <a:xfrm>
            <a:off x="156613" y="3663895"/>
            <a:ext cx="959116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66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FRAIS DE PARTICIPATION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66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3350" algn="l"/>
              </a:tabLst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❍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34A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Membre Astee : 80€ 	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❍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34A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FR" sz="1100" b="1" i="0" dirty="0">
                <a:solidFill>
                  <a:srgbClr val="221E1F"/>
                </a:solidFill>
                <a:latin typeface="Century Gothic" panose="020B0502020202020204" pitchFamily="34" charset="0"/>
                <a:ea typeface="+mn-ea"/>
              </a:rPr>
              <a:t>Non-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Membre Astee : 125€ </a:t>
            </a: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221E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0" dirty="0">
                <a:solidFill>
                  <a:srgbClr val="FF6666"/>
                </a:solidFill>
                <a:latin typeface="Century Gothic" panose="020B0502020202020204" pitchFamily="34" charset="0"/>
                <a:ea typeface="+mn-ea"/>
              </a:rPr>
              <a:t>PARTICIPERA</a:t>
            </a: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221E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defTabSz="829544" fontAlgn="auto">
              <a:spcBef>
                <a:spcPts val="0"/>
              </a:spcBef>
              <a:spcAft>
                <a:spcPts val="0"/>
              </a:spcAft>
              <a:tabLst>
                <a:tab pos="1789113" algn="l"/>
                <a:tab pos="3943350" algn="l"/>
              </a:tabLst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66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❍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34A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FR" sz="1100" b="1" i="0" dirty="0">
                <a:solidFill>
                  <a:srgbClr val="221E1F"/>
                </a:solidFill>
                <a:latin typeface="Century Gothic" panose="020B0502020202020204" pitchFamily="34" charset="0"/>
                <a:ea typeface="+mn-ea"/>
              </a:rPr>
              <a:t>M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atinée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66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❍ </a:t>
            </a:r>
            <a:r>
              <a:rPr lang="fr-FR" sz="1100" b="1" i="0" dirty="0">
                <a:solidFill>
                  <a:srgbClr val="221E1F"/>
                </a:solidFill>
                <a:latin typeface="Century Gothic" panose="020B0502020202020204" pitchFamily="34" charset="0"/>
                <a:ea typeface="+mn-ea"/>
              </a:rPr>
              <a:t>Déjeuner	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66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❍ </a:t>
            </a:r>
            <a:r>
              <a:rPr lang="fr-FR" sz="1100" b="1" i="0" dirty="0">
                <a:solidFill>
                  <a:srgbClr val="221E1F"/>
                </a:solidFill>
                <a:latin typeface="Century Gothic" panose="020B0502020202020204" pitchFamily="34" charset="0"/>
                <a:ea typeface="+mn-ea"/>
              </a:rPr>
              <a:t>Visite du démonstrateur « </a:t>
            </a:r>
            <a:r>
              <a:rPr lang="fr-FR" sz="1100" b="1" i="0" dirty="0" err="1">
                <a:solidFill>
                  <a:srgbClr val="221E1F"/>
                </a:solidFill>
                <a:latin typeface="Century Gothic" panose="020B0502020202020204" pitchFamily="34" charset="0"/>
                <a:ea typeface="+mn-ea"/>
              </a:rPr>
              <a:t>IRRI-Alt’Eau</a:t>
            </a:r>
            <a:r>
              <a:rPr lang="fr-FR" sz="1100" b="1" i="0" dirty="0">
                <a:solidFill>
                  <a:srgbClr val="221E1F"/>
                </a:solidFill>
                <a:latin typeface="Century Gothic" panose="020B0502020202020204" pitchFamily="34" charset="0"/>
                <a:ea typeface="+mn-ea"/>
              </a:rPr>
              <a:t> 2.0 »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21E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6B203-D2A8-496D-82A4-FA2B3EE99C72}"/>
              </a:ext>
            </a:extLst>
          </p:cNvPr>
          <p:cNvSpPr/>
          <p:nvPr/>
        </p:nvSpPr>
        <p:spPr>
          <a:xfrm>
            <a:off x="22207" y="5023138"/>
            <a:ext cx="10087077" cy="1502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98" b="1" i="0" dirty="0">
                <a:solidFill>
                  <a:srgbClr val="FF6666"/>
                </a:solidFill>
                <a:latin typeface="Century Gothic" panose="020B0502020202020204" pitchFamily="34" charset="0"/>
              </a:rPr>
              <a:t>RÈGLEMENT</a:t>
            </a:r>
            <a:endParaRPr lang="fr-FR" sz="998" i="0" dirty="0">
              <a:solidFill>
                <a:srgbClr val="FF6666"/>
              </a:solidFill>
              <a:latin typeface="Century Gothic" panose="020B0502020202020204" pitchFamily="34" charset="0"/>
            </a:endParaRPr>
          </a:p>
          <a:p>
            <a:r>
              <a:rPr lang="fr-FR" sz="907" i="0" dirty="0">
                <a:solidFill>
                  <a:srgbClr val="FF6666"/>
                </a:solidFill>
                <a:latin typeface="Century Gothic" panose="020B0502020202020204" pitchFamily="34" charset="0"/>
              </a:rPr>
              <a:t>❍</a:t>
            </a:r>
            <a:r>
              <a:rPr lang="fr-FR" sz="907" i="0" dirty="0">
                <a:solidFill>
                  <a:srgbClr val="8FA74E"/>
                </a:solidFill>
                <a:latin typeface="Century Gothic" panose="020B0502020202020204" pitchFamily="34" charset="0"/>
              </a:rPr>
              <a:t> </a:t>
            </a:r>
            <a:r>
              <a:rPr lang="fr-FR" sz="907" i="0" dirty="0">
                <a:solidFill>
                  <a:srgbClr val="221E1F"/>
                </a:solidFill>
                <a:latin typeface="Century Gothic" panose="020B0502020202020204" pitchFamily="34" charset="0"/>
              </a:rPr>
              <a:t>Par chèque bancaire ou postal à l’ordre de l’ASTEE </a:t>
            </a:r>
          </a:p>
          <a:p>
            <a:r>
              <a:rPr lang="fr-FR" sz="907" i="0" dirty="0">
                <a:solidFill>
                  <a:srgbClr val="FF6666"/>
                </a:solidFill>
                <a:latin typeface="Century Gothic" panose="020B0502020202020204" pitchFamily="34" charset="0"/>
              </a:rPr>
              <a:t>❍</a:t>
            </a:r>
            <a:r>
              <a:rPr lang="fr-FR" sz="907" i="0" dirty="0">
                <a:solidFill>
                  <a:srgbClr val="8FA74E"/>
                </a:solidFill>
                <a:latin typeface="Century Gothic" panose="020B0502020202020204" pitchFamily="34" charset="0"/>
              </a:rPr>
              <a:t> </a:t>
            </a:r>
            <a:r>
              <a:rPr lang="fr-FR" sz="907" i="0" dirty="0">
                <a:solidFill>
                  <a:srgbClr val="000000"/>
                </a:solidFill>
                <a:latin typeface="Century Gothic" panose="020B0502020202020204" pitchFamily="34" charset="0"/>
              </a:rPr>
              <a:t>Par virement à l’ordre de l’ASTEE au compte Banque Postale PARIS 248-67 K</a:t>
            </a:r>
            <a:r>
              <a:rPr lang="fr-FR" sz="907" i="0" dirty="0">
                <a:solidFill>
                  <a:srgbClr val="221E1F"/>
                </a:solidFill>
                <a:latin typeface="Century Gothic" panose="020B0502020202020204" pitchFamily="34" charset="0"/>
              </a:rPr>
              <a:t>RIB 20041 00001 0024867 K 020 48 </a:t>
            </a:r>
          </a:p>
          <a:p>
            <a:r>
              <a:rPr lang="fr-FR" sz="907" i="0" dirty="0">
                <a:solidFill>
                  <a:srgbClr val="FF6666"/>
                </a:solidFill>
                <a:latin typeface="Century Gothic" panose="020B0502020202020204" pitchFamily="34" charset="0"/>
              </a:rPr>
              <a:t>❍</a:t>
            </a:r>
            <a:r>
              <a:rPr lang="fr-FR" sz="907" i="0" dirty="0">
                <a:solidFill>
                  <a:srgbClr val="8FA74E"/>
                </a:solidFill>
                <a:latin typeface="Century Gothic" panose="020B0502020202020204" pitchFamily="34" charset="0"/>
              </a:rPr>
              <a:t> </a:t>
            </a:r>
            <a:r>
              <a:rPr lang="fr-FR" sz="907" i="0" dirty="0">
                <a:solidFill>
                  <a:srgbClr val="000000"/>
                </a:solidFill>
                <a:latin typeface="Century Gothic" panose="020B0502020202020204" pitchFamily="34" charset="0"/>
              </a:rPr>
              <a:t>Par carte de crédit, Visa, Eurocard, Mastercard</a:t>
            </a:r>
          </a:p>
          <a:p>
            <a:pPr>
              <a:tabLst>
                <a:tab pos="3257687" algn="l"/>
              </a:tabLst>
            </a:pPr>
            <a:r>
              <a:rPr lang="fr-FR" sz="907" i="0" dirty="0">
                <a:solidFill>
                  <a:srgbClr val="221E1F"/>
                </a:solidFill>
                <a:latin typeface="Century Gothic" panose="020B0502020202020204" pitchFamily="34" charset="0"/>
              </a:rPr>
              <a:t>N° de carte : </a:t>
            </a:r>
            <a:r>
              <a:rPr lang="fr-FR" sz="907" i="0" u="dotted" dirty="0">
                <a:solidFill>
                  <a:srgbClr val="221E1F"/>
                </a:solidFill>
                <a:latin typeface="Century Gothic" panose="020B0502020202020204" pitchFamily="34" charset="0"/>
              </a:rPr>
              <a:t>	</a:t>
            </a:r>
          </a:p>
          <a:p>
            <a:pPr>
              <a:tabLst>
                <a:tab pos="3257687" algn="l"/>
              </a:tabLst>
            </a:pPr>
            <a:r>
              <a:rPr lang="fr-FR" sz="907" i="0" dirty="0">
                <a:solidFill>
                  <a:srgbClr val="221E1F"/>
                </a:solidFill>
                <a:latin typeface="Century Gothic" panose="020B0502020202020204" pitchFamily="34" charset="0"/>
              </a:rPr>
              <a:t>Date d’expiration : </a:t>
            </a:r>
            <a:r>
              <a:rPr lang="fr-FR" sz="907" i="0" u="dotted" dirty="0">
                <a:solidFill>
                  <a:srgbClr val="221E1F"/>
                </a:solidFill>
                <a:latin typeface="Century Gothic" panose="020B0502020202020204" pitchFamily="34" charset="0"/>
              </a:rPr>
              <a:t>	</a:t>
            </a:r>
          </a:p>
          <a:p>
            <a:r>
              <a:rPr lang="fr-FR" sz="907" i="0" dirty="0">
                <a:solidFill>
                  <a:srgbClr val="FF6666"/>
                </a:solidFill>
                <a:latin typeface="Century Gothic" panose="020B0502020202020204" pitchFamily="34" charset="0"/>
              </a:rPr>
              <a:t>❍</a:t>
            </a:r>
            <a:r>
              <a:rPr lang="fr-FR" sz="907" i="0" dirty="0">
                <a:solidFill>
                  <a:srgbClr val="8FA74E"/>
                </a:solidFill>
                <a:latin typeface="Century Gothic" panose="020B0502020202020204" pitchFamily="34" charset="0"/>
              </a:rPr>
              <a:t> </a:t>
            </a:r>
            <a:r>
              <a:rPr lang="fr-FR" sz="907" i="0" dirty="0">
                <a:solidFill>
                  <a:srgbClr val="221E1F"/>
                </a:solidFill>
                <a:latin typeface="Century Gothic" panose="020B0502020202020204" pitchFamily="34" charset="0"/>
              </a:rPr>
              <a:t>Lettre d’engagement (pour les administrations uniquement), stipulant le montant des frais d’inscription</a:t>
            </a:r>
          </a:p>
          <a:p>
            <a:r>
              <a:rPr lang="fr-FR" sz="907" i="0" dirty="0">
                <a:solidFill>
                  <a:srgbClr val="FF6666"/>
                </a:solidFill>
                <a:latin typeface="Century Gothic" panose="020B0502020202020204" pitchFamily="34" charset="0"/>
              </a:rPr>
              <a:t>❍</a:t>
            </a:r>
            <a:r>
              <a:rPr lang="fr-FR" sz="907" i="0" dirty="0">
                <a:solidFill>
                  <a:srgbClr val="8FA74E"/>
                </a:solidFill>
                <a:latin typeface="Century Gothic" panose="020B0502020202020204" pitchFamily="34" charset="0"/>
              </a:rPr>
              <a:t> </a:t>
            </a:r>
            <a:r>
              <a:rPr lang="fr-FR" sz="907" i="0" dirty="0">
                <a:solidFill>
                  <a:srgbClr val="221E1F"/>
                </a:solidFill>
                <a:latin typeface="Century Gothic" panose="020B0502020202020204" pitchFamily="34" charset="0"/>
              </a:rPr>
              <a:t>Sur présentation de facture</a:t>
            </a:r>
          </a:p>
          <a:p>
            <a:endParaRPr lang="fr-FR" sz="907" i="0" dirty="0">
              <a:solidFill>
                <a:srgbClr val="221E1F"/>
              </a:solidFill>
              <a:latin typeface="Century Gothic" panose="020B0502020202020204" pitchFamily="34" charset="0"/>
            </a:endParaRPr>
          </a:p>
          <a:p>
            <a:r>
              <a:rPr lang="fr-FR" sz="907" i="0" dirty="0">
                <a:solidFill>
                  <a:srgbClr val="221E1F"/>
                </a:solidFill>
                <a:latin typeface="Century Gothic" panose="020B0502020202020204" pitchFamily="34" charset="0"/>
              </a:rPr>
              <a:t>Date : Signature :</a:t>
            </a:r>
            <a:endParaRPr lang="fr-FR" sz="907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2E63698E-AE19-4C3A-8D48-19CCA515A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315"/>
          <a:stretch/>
        </p:blipFill>
        <p:spPr>
          <a:xfrm flipH="1">
            <a:off x="0" y="5014220"/>
            <a:ext cx="2806050" cy="179911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22CA7D1-433A-4B60-A6AF-E2FD790E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460" y="1811459"/>
            <a:ext cx="167591" cy="4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281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6A7E31-0C7F-4844-9446-511DD44F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459" y="2422083"/>
            <a:ext cx="8295271" cy="4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281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0ECAE0-AC1B-4393-9EFA-4AD3255F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460" y="2623704"/>
            <a:ext cx="167591" cy="4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28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76D429-D821-45D8-A913-F67CB7096059}"/>
              </a:ext>
            </a:extLst>
          </p:cNvPr>
          <p:cNvSpPr/>
          <p:nvPr/>
        </p:nvSpPr>
        <p:spPr>
          <a:xfrm>
            <a:off x="4855631" y="1240404"/>
            <a:ext cx="3913793" cy="143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33" b="1" i="0" dirty="0">
                <a:solidFill>
                  <a:srgbClr val="006058"/>
                </a:solidFill>
                <a:latin typeface="Century Gothic" panose="020B0502020202020204" pitchFamily="34" charset="0"/>
              </a:rPr>
              <a:t>Lieu</a:t>
            </a:r>
            <a:r>
              <a:rPr lang="fr-FR" sz="1400" b="1" i="0" dirty="0">
                <a:solidFill>
                  <a:srgbClr val="006058"/>
                </a:solidFill>
                <a:latin typeface="Century Gothic" panose="020B0502020202020204" pitchFamily="34" charset="0"/>
              </a:rPr>
              <a:t> </a:t>
            </a:r>
            <a:r>
              <a:rPr lang="fr-FR" sz="1633" b="1" i="0" dirty="0">
                <a:solidFill>
                  <a:srgbClr val="006058"/>
                </a:solidFill>
                <a:latin typeface="Century Gothic" panose="020B0502020202020204" pitchFamily="34" charset="0"/>
              </a:rPr>
              <a:t>de la matinée de conférence</a:t>
            </a:r>
          </a:p>
          <a:p>
            <a:pPr>
              <a:spcAft>
                <a:spcPts val="0"/>
              </a:spcAft>
            </a:pPr>
            <a:endParaRPr lang="fr-FR" sz="1400" i="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400" b="1" i="0" dirty="0">
                <a:latin typeface="Century Gothic" panose="020B0502020202020204" pitchFamily="34" charset="0"/>
              </a:rPr>
              <a:t>Espace Dominique BAUDIS </a:t>
            </a:r>
          </a:p>
          <a:p>
            <a:pPr>
              <a:spcAft>
                <a:spcPts val="600"/>
              </a:spcAft>
            </a:pPr>
            <a:r>
              <a:rPr lang="fr-FR" sz="1400" b="1" i="0" dirty="0">
                <a:latin typeface="Century Gothic" panose="020B0502020202020204" pitchFamily="34" charset="0"/>
              </a:rPr>
              <a:t>29 Av. du </a:t>
            </a:r>
            <a:r>
              <a:rPr lang="fr-FR" sz="1400" b="1" i="0" dirty="0" err="1">
                <a:latin typeface="Century Gothic" panose="020B0502020202020204" pitchFamily="34" charset="0"/>
              </a:rPr>
              <a:t>Théatre</a:t>
            </a:r>
            <a:endParaRPr lang="fr-FR" sz="1400" b="1" i="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400" b="1" i="0" dirty="0">
                <a:latin typeface="Century Gothic" panose="020B0502020202020204" pitchFamily="34" charset="0"/>
              </a:rPr>
              <a:t>11100 Narbonne Plage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051EB047-B4F2-4AFA-8552-68BF54A5C4BE}"/>
              </a:ext>
            </a:extLst>
          </p:cNvPr>
          <p:cNvSpPr txBox="1">
            <a:spLocks/>
          </p:cNvSpPr>
          <p:nvPr/>
        </p:nvSpPr>
        <p:spPr>
          <a:xfrm>
            <a:off x="3436044" y="6372386"/>
            <a:ext cx="6038831" cy="359736"/>
          </a:xfrm>
          <a:prstGeom prst="rect">
            <a:avLst/>
          </a:prstGeom>
        </p:spPr>
        <p:txBody>
          <a:bodyPr/>
          <a:lstStyle>
            <a:lvl1pPr marL="539750" indent="-539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2"/>
              </a:buClr>
              <a:buSzPct val="130000"/>
              <a:buFont typeface="Wingdings" pitchFamily="2" charset="2"/>
              <a:buChar char="£"/>
              <a:tabLst>
                <a:tab pos="1082675" algn="l"/>
                <a:tab pos="1616075" algn="l"/>
                <a:tab pos="2149475" algn="l"/>
                <a:tab pos="8077200" algn="r"/>
              </a:tabLst>
              <a:defRPr sz="2600" b="1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79500" indent="-3603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Arial" charset="0"/>
              <a:buChar char="●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 b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620838" indent="-176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2151063" indent="-7794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87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33353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7925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42497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fr-FR" sz="1633" i="0" kern="0" dirty="0">
                <a:solidFill>
                  <a:srgbClr val="33619E"/>
                </a:solidFill>
              </a:rPr>
              <a:t>Astee Occitanie – 29 septembre 2022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E4A42D-05A9-42D0-BAB2-6ECE26DB9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256" y="5128784"/>
            <a:ext cx="2545491" cy="861703"/>
          </a:xfrm>
          <a:prstGeom prst="rect">
            <a:avLst/>
          </a:prstGeom>
        </p:spPr>
      </p:pic>
      <p:pic>
        <p:nvPicPr>
          <p:cNvPr id="14" name="Image 13" descr="Une image contenant signe, dessin, assiette&#10;&#10;Description générée automatiquement">
            <a:extLst>
              <a:ext uri="{FF2B5EF4-FFF2-40B4-BE49-F238E27FC236}">
                <a16:creationId xmlns:a16="http://schemas.microsoft.com/office/drawing/2014/main" id="{FB997C3B-6482-4AE8-B556-DE390AB7C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419" y="3752527"/>
            <a:ext cx="79746" cy="79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A36812-3681-C14C-8F9E-0CC93487A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07" y="1331885"/>
            <a:ext cx="4044930" cy="26151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B5E6178-33BD-A31C-F2F3-488AAEFFDD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623" y="2905036"/>
            <a:ext cx="5169024" cy="19628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76D429-D821-45D8-A913-F67CB7096059}"/>
              </a:ext>
            </a:extLst>
          </p:cNvPr>
          <p:cNvSpPr/>
          <p:nvPr/>
        </p:nvSpPr>
        <p:spPr>
          <a:xfrm>
            <a:off x="2720752" y="5229200"/>
            <a:ext cx="4937063" cy="92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33" b="1" i="0" dirty="0">
                <a:solidFill>
                  <a:srgbClr val="006058"/>
                </a:solidFill>
                <a:latin typeface="Century Gothic" panose="020B0502020202020204" pitchFamily="34" charset="0"/>
              </a:rPr>
              <a:t>Visites techniques :</a:t>
            </a:r>
          </a:p>
          <a:p>
            <a:pPr>
              <a:spcAft>
                <a:spcPts val="600"/>
              </a:spcAft>
            </a:pPr>
            <a:r>
              <a:rPr lang="fr-FR" sz="1400" i="0" dirty="0">
                <a:latin typeface="Century Gothic" panose="020B0502020202020204" pitchFamily="34" charset="0"/>
              </a:rPr>
              <a:t>- Station d’épuration de Narbonne Plage</a:t>
            </a:r>
          </a:p>
          <a:p>
            <a:pPr>
              <a:spcAft>
                <a:spcPts val="600"/>
              </a:spcAft>
            </a:pPr>
            <a:r>
              <a:rPr lang="fr-FR" sz="1400" i="0" dirty="0">
                <a:latin typeface="Century Gothic" panose="020B0502020202020204" pitchFamily="34" charset="0"/>
              </a:rPr>
              <a:t>- Site INRA Pech Rouge à Gruissan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C41EB294-5878-8C83-0B89-14D85763FC54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9883793" cy="457270"/>
          </a:xfrm>
          <a:prstGeom prst="rect">
            <a:avLst/>
          </a:prstGeom>
        </p:spPr>
        <p:txBody>
          <a:bodyPr/>
          <a:lstStyle>
            <a:lvl1pPr marL="539750" indent="-539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2"/>
              </a:buClr>
              <a:buSzPct val="130000"/>
              <a:buFont typeface="Wingdings" pitchFamily="2" charset="2"/>
              <a:buChar char="£"/>
              <a:tabLst>
                <a:tab pos="1082675" algn="l"/>
                <a:tab pos="1616075" algn="l"/>
                <a:tab pos="2149475" algn="l"/>
                <a:tab pos="8077200" algn="r"/>
              </a:tabLst>
              <a:defRPr sz="2600" b="1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79500" indent="-3603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Arial" charset="0"/>
              <a:buChar char="●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 b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620838" indent="-176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2151063" indent="-7794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87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33353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7925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42497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fr-FR" sz="2359" i="0" kern="0" dirty="0">
                <a:solidFill>
                  <a:srgbClr val="008075"/>
                </a:solidFill>
                <a:latin typeface="Century Gothic" panose="020B0502020202020204" pitchFamily="34" charset="0"/>
              </a:rPr>
              <a:t>La réutilisation des eaux usées, une ressource d’avenir</a:t>
            </a:r>
          </a:p>
        </p:txBody>
      </p:sp>
    </p:spTree>
    <p:extLst>
      <p:ext uri="{BB962C8B-B14F-4D97-AF65-F5344CB8AC3E}">
        <p14:creationId xmlns:p14="http://schemas.microsoft.com/office/powerpoint/2010/main" val="174258090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1">
      <a:dk1>
        <a:srgbClr val="1B2559"/>
      </a:dk1>
      <a:lt1>
        <a:srgbClr val="CCECFF"/>
      </a:lt1>
      <a:dk2>
        <a:srgbClr val="344DBA"/>
      </a:dk2>
      <a:lt2>
        <a:srgbClr val="FFFFFF"/>
      </a:lt2>
      <a:accent1>
        <a:srgbClr val="4DA6FF"/>
      </a:accent1>
      <a:accent2>
        <a:srgbClr val="004040"/>
      </a:accent2>
      <a:accent3>
        <a:srgbClr val="008075"/>
      </a:accent3>
      <a:accent4>
        <a:srgbClr val="00CC99"/>
      </a:accent4>
      <a:accent5>
        <a:srgbClr val="AAF2E5"/>
      </a:accent5>
      <a:accent6>
        <a:srgbClr val="FF6666"/>
      </a:accent6>
      <a:hlink>
        <a:srgbClr val="FFBE00"/>
      </a:hlink>
      <a:folHlink>
        <a:srgbClr val="C0C0C0"/>
      </a:folHlink>
    </a:clrScheme>
    <a:fontScheme name="Police Site Astee">
      <a:majorFont>
        <a:latin typeface="Jost* 400 Book"/>
        <a:ea typeface=""/>
        <a:cs typeface=""/>
      </a:majorFont>
      <a:minorFont>
        <a:latin typeface="Jost* 300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0B3A8B"/>
        </a:lt1>
        <a:dk2>
          <a:srgbClr val="082B6A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AEC4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E6550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7B002F"/>
        </a:lt1>
        <a:dk2>
          <a:srgbClr val="082B6A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BFAAAD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E6550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E65501"/>
        </a:lt1>
        <a:dk2>
          <a:srgbClr val="082B6A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F0B4AA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013B2B"/>
        </a:lt1>
        <a:dk2>
          <a:srgbClr val="082B6A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AFAC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E6550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ECC67"/>
        </a:lt1>
        <a:dk2>
          <a:srgbClr val="082B6A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FEE2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E6550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7994BF"/>
        </a:lt1>
        <a:dk2>
          <a:srgbClr val="082B6A"/>
        </a:dk2>
        <a:lt2>
          <a:srgbClr val="FFFFFF"/>
        </a:lt2>
        <a:accent1>
          <a:srgbClr val="A6CB12"/>
        </a:accent1>
        <a:accent2>
          <a:srgbClr val="FFB300"/>
        </a:accent2>
        <a:accent3>
          <a:srgbClr val="BEC8DC"/>
        </a:accent3>
        <a:accent4>
          <a:srgbClr val="000000"/>
        </a:accent4>
        <a:accent5>
          <a:srgbClr val="D0E2AA"/>
        </a:accent5>
        <a:accent6>
          <a:srgbClr val="E7A200"/>
        </a:accent6>
        <a:hlink>
          <a:srgbClr val="E6550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B3D487"/>
        </a:lt1>
        <a:dk2>
          <a:srgbClr val="082B6A"/>
        </a:dk2>
        <a:lt2>
          <a:srgbClr val="FFFFFF"/>
        </a:lt2>
        <a:accent1>
          <a:srgbClr val="00A0C6"/>
        </a:accent1>
        <a:accent2>
          <a:srgbClr val="FFB300"/>
        </a:accent2>
        <a:accent3>
          <a:srgbClr val="D6E6C3"/>
        </a:accent3>
        <a:accent4>
          <a:srgbClr val="000000"/>
        </a:accent4>
        <a:accent5>
          <a:srgbClr val="AACDDF"/>
        </a:accent5>
        <a:accent6>
          <a:srgbClr val="E7A200"/>
        </a:accent6>
        <a:hlink>
          <a:srgbClr val="E6550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C876A2"/>
        </a:lt1>
        <a:dk2>
          <a:srgbClr val="082B6A"/>
        </a:dk2>
        <a:lt2>
          <a:srgbClr val="FFFFFF"/>
        </a:lt2>
        <a:accent1>
          <a:srgbClr val="00A0C6"/>
        </a:accent1>
        <a:accent2>
          <a:srgbClr val="FFB301"/>
        </a:accent2>
        <a:accent3>
          <a:srgbClr val="E0BDCE"/>
        </a:accent3>
        <a:accent4>
          <a:srgbClr val="000000"/>
        </a:accent4>
        <a:accent5>
          <a:srgbClr val="AACDDF"/>
        </a:accent5>
        <a:accent6>
          <a:srgbClr val="E7A201"/>
        </a:accent6>
        <a:hlink>
          <a:srgbClr val="E6550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32229</TotalTime>
  <Words>248</Words>
  <Application>Microsoft Office PowerPoint</Application>
  <PresentationFormat>Format A4 (210 x 297 mm)</PresentationFormat>
  <Paragraphs>39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Jost* 300 Light</vt:lpstr>
      <vt:lpstr>Wingdings</vt:lpstr>
      <vt:lpstr>Modèle par défaut</vt:lpstr>
      <vt:lpstr>Présentation PowerPoint</vt:lpstr>
      <vt:lpstr>Présentation PowerPoint</vt:lpstr>
    </vt:vector>
  </TitlesOfParts>
  <Company>Distingo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Fred</dc:creator>
  <cp:lastModifiedBy>Sandrine BESNARD</cp:lastModifiedBy>
  <cp:revision>811</cp:revision>
  <cp:lastPrinted>2016-11-15T14:53:31Z</cp:lastPrinted>
  <dcterms:created xsi:type="dcterms:W3CDTF">2005-10-18T10:11:10Z</dcterms:created>
  <dcterms:modified xsi:type="dcterms:W3CDTF">2022-07-29T08:18:50Z</dcterms:modified>
</cp:coreProperties>
</file>