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8000"/>
    <a:srgbClr val="0F2D3F"/>
    <a:srgbClr val="6775B4"/>
    <a:srgbClr val="A2DAD5"/>
    <a:srgbClr val="E6E6E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0" autoAdjust="0"/>
    <p:restoredTop sz="94660"/>
  </p:normalViewPr>
  <p:slideViewPr>
    <p:cSldViewPr snapToGrid="0">
      <p:cViewPr varScale="1">
        <p:scale>
          <a:sx n="66" d="100"/>
          <a:sy n="66" d="100"/>
        </p:scale>
        <p:origin x="-2856" y="-78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6"/>
            <a:ext cx="5829300" cy="4244622"/>
          </a:xfrm>
        </p:spPr>
        <p:txBody>
          <a:bodyPr anchor="b"/>
          <a:lstStyle>
            <a:lvl1pPr algn="ctr">
              <a:defRPr sz="450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1" y="6403625"/>
            <a:ext cx="5143500" cy="2943578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71" indent="0" algn="ctr">
              <a:buNone/>
              <a:defRPr sz="1501"/>
            </a:lvl2pPr>
            <a:lvl3pPr marL="685740" indent="0" algn="ctr">
              <a:buNone/>
              <a:defRPr sz="1351"/>
            </a:lvl3pPr>
            <a:lvl4pPr marL="1028611" indent="0" algn="ctr">
              <a:buNone/>
              <a:defRPr sz="1200"/>
            </a:lvl4pPr>
            <a:lvl5pPr marL="1371482" indent="0" algn="ctr">
              <a:buNone/>
              <a:defRPr sz="1200"/>
            </a:lvl5pPr>
            <a:lvl6pPr marL="1714350" indent="0" algn="ctr">
              <a:buNone/>
              <a:defRPr sz="1200"/>
            </a:lvl6pPr>
            <a:lvl7pPr marL="2057221" indent="0" algn="ctr">
              <a:buNone/>
              <a:defRPr sz="1200"/>
            </a:lvl7pPr>
            <a:lvl8pPr marL="2400092" indent="0" algn="ctr">
              <a:buNone/>
              <a:defRPr sz="1200"/>
            </a:lvl8pPr>
            <a:lvl9pPr marL="2742961" indent="0" algn="ctr">
              <a:buNone/>
              <a:defRPr sz="12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9932D-D0AF-436F-B1F8-8EC9DDD71DAB}" type="datetimeFigureOut">
              <a:rPr lang="fr-FR"/>
              <a:pPr>
                <a:defRPr/>
              </a:pPr>
              <a:t>13/12/2022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61948-AF2C-462E-8C33-F3BD9845860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134BF-5650-4230-A62D-54773796E070}" type="datetimeFigureOut">
              <a:rPr lang="fr-FR"/>
              <a:pPr>
                <a:defRPr/>
              </a:pPr>
              <a:t>13/12/2022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97075-79D2-436C-9470-34209FD264A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2"/>
            <a:ext cx="1478756" cy="1033215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2"/>
            <a:ext cx="4350544" cy="1033215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D2084-DF24-4A87-848C-4249CEDB544A}" type="datetimeFigureOut">
              <a:rPr lang="fr-FR"/>
              <a:pPr>
                <a:defRPr/>
              </a:pPr>
              <a:t>13/12/2022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74738-21FF-45E5-AC7D-8ED588239A2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471B7-7D69-48AF-903D-143AC83242EA}" type="datetimeFigureOut">
              <a:rPr lang="fr-FR"/>
              <a:pPr>
                <a:defRPr/>
              </a:pPr>
              <a:t>13/12/2022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0F1B7-102E-4960-8E42-EF440775573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9" y="3039542"/>
            <a:ext cx="5915025" cy="5071532"/>
          </a:xfrm>
        </p:spPr>
        <p:txBody>
          <a:bodyPr anchor="b"/>
          <a:lstStyle>
            <a:lvl1pPr>
              <a:defRPr sz="450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9" y="8159055"/>
            <a:ext cx="5915025" cy="2666998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71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2pPr>
            <a:lvl3pPr marL="685740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1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48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3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2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09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96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4E564-8FB7-4CE3-A7A9-5AF22A2BD02A}" type="datetimeFigureOut">
              <a:rPr lang="fr-FR"/>
              <a:pPr>
                <a:defRPr/>
              </a:pPr>
              <a:t>13/12/2022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AE53A-43F7-4E12-8009-94E11CD6BFB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4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0E596-A4E0-451E-843E-32B6D129757C}" type="datetimeFigureOut">
              <a:rPr lang="fr-FR"/>
              <a:pPr>
                <a:defRPr/>
              </a:pPr>
              <a:t>13/12/2022</a:t>
            </a:fld>
            <a:endParaRPr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DE5A7-5B1D-415C-B556-ACC2E7C79BA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6" y="649117"/>
            <a:ext cx="5915025" cy="235655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3" y="2988733"/>
            <a:ext cx="2901255" cy="146473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1" indent="0">
              <a:buNone/>
              <a:defRPr sz="1501" b="1"/>
            </a:lvl2pPr>
            <a:lvl3pPr marL="685740" indent="0">
              <a:buNone/>
              <a:defRPr sz="1351" b="1"/>
            </a:lvl3pPr>
            <a:lvl4pPr marL="1028611" indent="0">
              <a:buNone/>
              <a:defRPr sz="1200" b="1"/>
            </a:lvl4pPr>
            <a:lvl5pPr marL="1371482" indent="0">
              <a:buNone/>
              <a:defRPr sz="1200" b="1"/>
            </a:lvl5pPr>
            <a:lvl6pPr marL="1714350" indent="0">
              <a:buNone/>
              <a:defRPr sz="1200" b="1"/>
            </a:lvl6pPr>
            <a:lvl7pPr marL="2057221" indent="0">
              <a:buNone/>
              <a:defRPr sz="1200" b="1"/>
            </a:lvl7pPr>
            <a:lvl8pPr marL="2400092" indent="0">
              <a:buNone/>
              <a:defRPr sz="1200" b="1"/>
            </a:lvl8pPr>
            <a:lvl9pPr marL="2742961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3" y="4453467"/>
            <a:ext cx="2901255" cy="655038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7" y="2988733"/>
            <a:ext cx="2915543" cy="146473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1" indent="0">
              <a:buNone/>
              <a:defRPr sz="1501" b="1"/>
            </a:lvl2pPr>
            <a:lvl3pPr marL="685740" indent="0">
              <a:buNone/>
              <a:defRPr sz="1351" b="1"/>
            </a:lvl3pPr>
            <a:lvl4pPr marL="1028611" indent="0">
              <a:buNone/>
              <a:defRPr sz="1200" b="1"/>
            </a:lvl4pPr>
            <a:lvl5pPr marL="1371482" indent="0">
              <a:buNone/>
              <a:defRPr sz="1200" b="1"/>
            </a:lvl5pPr>
            <a:lvl6pPr marL="1714350" indent="0">
              <a:buNone/>
              <a:defRPr sz="1200" b="1"/>
            </a:lvl6pPr>
            <a:lvl7pPr marL="2057221" indent="0">
              <a:buNone/>
              <a:defRPr sz="1200" b="1"/>
            </a:lvl7pPr>
            <a:lvl8pPr marL="2400092" indent="0">
              <a:buNone/>
              <a:defRPr sz="1200" b="1"/>
            </a:lvl8pPr>
            <a:lvl9pPr marL="2742961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7" y="4453467"/>
            <a:ext cx="2915543" cy="655038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322CE-C882-4B46-A0ED-B6E0E4DA6320}" type="datetimeFigureOut">
              <a:rPr lang="fr-FR"/>
              <a:pPr>
                <a:defRPr/>
              </a:pPr>
              <a:t>13/12/2022</a:t>
            </a:fld>
            <a:endParaRPr lang="fr-F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5E95E-EAF4-43CB-8AA7-0C32DA53A57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4F2C8-DC86-442F-9E53-AF74EFBE7B31}" type="datetimeFigureOut">
              <a:rPr lang="fr-FR"/>
              <a:pPr>
                <a:defRPr/>
              </a:pPr>
              <a:t>13/12/2022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2B9DD-993F-44C9-BC1B-678877C83DA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1FE16-005D-4C07-9337-EF0D41B30531}" type="datetimeFigureOut">
              <a:rPr lang="fr-FR"/>
              <a:pPr>
                <a:defRPr/>
              </a:pPr>
              <a:t>13/12/2022</a:t>
            </a:fld>
            <a:endParaRPr lang="fr-F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35124-935E-49EC-B613-7FCBE65B346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2"/>
            <a:ext cx="2211884" cy="2844799"/>
          </a:xfrm>
        </p:spPr>
        <p:txBody>
          <a:bodyPr anchor="b"/>
          <a:lstStyle>
            <a:lvl1pPr>
              <a:defRPr sz="239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8" y="1755430"/>
            <a:ext cx="3471863" cy="8664223"/>
          </a:xfrm>
        </p:spPr>
        <p:txBody>
          <a:bodyPr/>
          <a:lstStyle>
            <a:lvl1pPr>
              <a:defRPr sz="2399"/>
            </a:lvl1pPr>
            <a:lvl2pPr>
              <a:defRPr sz="2100"/>
            </a:lvl2pPr>
            <a:lvl3pPr>
              <a:defRPr sz="1800"/>
            </a:lvl3pPr>
            <a:lvl4pPr>
              <a:defRPr sz="1501"/>
            </a:lvl4pPr>
            <a:lvl5pPr>
              <a:defRPr sz="1501"/>
            </a:lvl5pPr>
            <a:lvl6pPr>
              <a:defRPr sz="1501"/>
            </a:lvl6pPr>
            <a:lvl7pPr>
              <a:defRPr sz="1501"/>
            </a:lvl7pPr>
            <a:lvl8pPr>
              <a:defRPr sz="1501"/>
            </a:lvl8pPr>
            <a:lvl9pPr>
              <a:defRPr sz="1501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1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871" indent="0">
              <a:buNone/>
              <a:defRPr sz="1050"/>
            </a:lvl2pPr>
            <a:lvl3pPr marL="685740" indent="0">
              <a:buNone/>
              <a:defRPr sz="900"/>
            </a:lvl3pPr>
            <a:lvl4pPr marL="1028611" indent="0">
              <a:buNone/>
              <a:defRPr sz="751"/>
            </a:lvl4pPr>
            <a:lvl5pPr marL="1371482" indent="0">
              <a:buNone/>
              <a:defRPr sz="751"/>
            </a:lvl5pPr>
            <a:lvl6pPr marL="1714350" indent="0">
              <a:buNone/>
              <a:defRPr sz="751"/>
            </a:lvl6pPr>
            <a:lvl7pPr marL="2057221" indent="0">
              <a:buNone/>
              <a:defRPr sz="751"/>
            </a:lvl7pPr>
            <a:lvl8pPr marL="2400092" indent="0">
              <a:buNone/>
              <a:defRPr sz="751"/>
            </a:lvl8pPr>
            <a:lvl9pPr marL="2742961" indent="0">
              <a:buNone/>
              <a:defRPr sz="75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873E1-1824-4C61-9364-9C4B291B6140}" type="datetimeFigureOut">
              <a:rPr lang="fr-FR"/>
              <a:pPr>
                <a:defRPr/>
              </a:pPr>
              <a:t>13/12/2022</a:t>
            </a:fld>
            <a:endParaRPr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FA285-04EA-46DC-BE2B-48EAD6C66FA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2"/>
            <a:ext cx="2211884" cy="2844799"/>
          </a:xfrm>
        </p:spPr>
        <p:txBody>
          <a:bodyPr anchor="b"/>
          <a:lstStyle>
            <a:lvl1pPr>
              <a:defRPr sz="239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8" y="1755430"/>
            <a:ext cx="3471863" cy="8664223"/>
          </a:xfrm>
        </p:spPr>
        <p:txBody>
          <a:bodyPr anchor="t"/>
          <a:lstStyle>
            <a:lvl1pPr marL="0" indent="0">
              <a:buNone/>
              <a:defRPr sz="2399"/>
            </a:lvl1pPr>
            <a:lvl2pPr marL="342871" indent="0">
              <a:buNone/>
              <a:defRPr sz="2100"/>
            </a:lvl2pPr>
            <a:lvl3pPr marL="685740" indent="0">
              <a:buNone/>
              <a:defRPr sz="1800"/>
            </a:lvl3pPr>
            <a:lvl4pPr marL="1028611" indent="0">
              <a:buNone/>
              <a:defRPr sz="1501"/>
            </a:lvl4pPr>
            <a:lvl5pPr marL="1371482" indent="0">
              <a:buNone/>
              <a:defRPr sz="1501"/>
            </a:lvl5pPr>
            <a:lvl6pPr marL="1714350" indent="0">
              <a:buNone/>
              <a:defRPr sz="1501"/>
            </a:lvl6pPr>
            <a:lvl7pPr marL="2057221" indent="0">
              <a:buNone/>
              <a:defRPr sz="1501"/>
            </a:lvl7pPr>
            <a:lvl8pPr marL="2400092" indent="0">
              <a:buNone/>
              <a:defRPr sz="1501"/>
            </a:lvl8pPr>
            <a:lvl9pPr marL="2742961" indent="0">
              <a:buNone/>
              <a:defRPr sz="1501"/>
            </a:lvl9pPr>
          </a:lstStyle>
          <a:p>
            <a:pPr lvl="0"/>
            <a:r>
              <a:rPr lang="fr-FR" noProof="0"/>
              <a:t>Cliquez sur l'icône pour ajouter une image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1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871" indent="0">
              <a:buNone/>
              <a:defRPr sz="1050"/>
            </a:lvl2pPr>
            <a:lvl3pPr marL="685740" indent="0">
              <a:buNone/>
              <a:defRPr sz="900"/>
            </a:lvl3pPr>
            <a:lvl4pPr marL="1028611" indent="0">
              <a:buNone/>
              <a:defRPr sz="751"/>
            </a:lvl4pPr>
            <a:lvl5pPr marL="1371482" indent="0">
              <a:buNone/>
              <a:defRPr sz="751"/>
            </a:lvl5pPr>
            <a:lvl6pPr marL="1714350" indent="0">
              <a:buNone/>
              <a:defRPr sz="751"/>
            </a:lvl6pPr>
            <a:lvl7pPr marL="2057221" indent="0">
              <a:buNone/>
              <a:defRPr sz="751"/>
            </a:lvl7pPr>
            <a:lvl8pPr marL="2400092" indent="0">
              <a:buNone/>
              <a:defRPr sz="751"/>
            </a:lvl8pPr>
            <a:lvl9pPr marL="2742961" indent="0">
              <a:buNone/>
              <a:defRPr sz="75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2104A-F812-409E-9701-D87EC25E5590}" type="datetimeFigureOut">
              <a:rPr lang="fr-FR"/>
              <a:pPr>
                <a:defRPr/>
              </a:pPr>
              <a:t>13/12/2022</a:t>
            </a:fld>
            <a:endParaRPr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85639-BF97-4961-B1DA-D74AC31B71B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288"/>
            <a:ext cx="5915025" cy="2355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4850"/>
            <a:ext cx="5915025" cy="77358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299825"/>
            <a:ext cx="1543050" cy="649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1201E9-080C-46AE-BEB6-4C82FF29C3D3}" type="datetimeFigureOut">
              <a:rPr lang="fr-FR"/>
              <a:pPr>
                <a:defRPr/>
              </a:pPr>
              <a:t>13/12/2022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299825"/>
            <a:ext cx="2314575" cy="649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299825"/>
            <a:ext cx="1543050" cy="649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5D8FDA5-A8D0-4A63-AA08-50143D1AD19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684213" rtl="0" fontAlgn="base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4213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itchFamily="34" charset="0"/>
        </a:defRPr>
      </a:lvl2pPr>
      <a:lvl3pPr algn="l" defTabSz="684213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itchFamily="34" charset="0"/>
        </a:defRPr>
      </a:lvl3pPr>
      <a:lvl4pPr algn="l" defTabSz="684213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itchFamily="34" charset="0"/>
        </a:defRPr>
      </a:lvl4pPr>
      <a:lvl5pPr algn="l" defTabSz="684213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itchFamily="34" charset="0"/>
        </a:defRPr>
      </a:lvl5pPr>
      <a:lvl6pPr marL="457200" algn="l" defTabSz="684213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itchFamily="34" charset="0"/>
        </a:defRPr>
      </a:lvl6pPr>
      <a:lvl7pPr marL="914400" algn="l" defTabSz="684213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itchFamily="34" charset="0"/>
        </a:defRPr>
      </a:lvl7pPr>
      <a:lvl8pPr marL="1371600" algn="l" defTabSz="684213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itchFamily="34" charset="0"/>
        </a:defRPr>
      </a:lvl8pPr>
      <a:lvl9pPr marL="1828800" algn="l" defTabSz="684213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itchFamily="34" charset="0"/>
        </a:defRPr>
      </a:lvl9pPr>
    </p:titleStyle>
    <p:bodyStyle>
      <a:lvl1pPr marL="169863" indent="-169863" algn="l" defTabSz="684213" rtl="0" fontAlgn="base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2763" indent="-169863" algn="l" defTabSz="684213" rtl="0" fontAlgn="base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5663" indent="-169863" algn="l" defTabSz="684213" rtl="0" fontAlgn="base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98563" indent="-169863" algn="l" defTabSz="684213" rtl="0" fontAlgn="base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1463" indent="-169863" algn="l" defTabSz="684213" rtl="0" fontAlgn="base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787" indent="-171434" algn="l" defTabSz="685740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658" indent="-171434" algn="l" defTabSz="685740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526" indent="-171434" algn="l" defTabSz="685740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397" indent="-171434" algn="l" defTabSz="685740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71" algn="l" defTabSz="68574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40" algn="l" defTabSz="68574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11" algn="l" defTabSz="68574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482" algn="l" defTabSz="68574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350" algn="l" defTabSz="68574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221" algn="l" defTabSz="68574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092" algn="l" defTabSz="68574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2961" algn="l" defTabSz="68574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E6E6E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/>
            </a:extLst>
          </p:cNvPr>
          <p:cNvSpPr/>
          <p:nvPr/>
        </p:nvSpPr>
        <p:spPr>
          <a:xfrm>
            <a:off x="17463" y="6584950"/>
            <a:ext cx="6858000" cy="1381125"/>
          </a:xfrm>
          <a:prstGeom prst="rect">
            <a:avLst/>
          </a:prstGeom>
          <a:solidFill>
            <a:srgbClr val="0F2D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38100" y="28575"/>
            <a:ext cx="6858000" cy="109029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</a:pPr>
            <a:r>
              <a:rPr lang="fr-FR" sz="2800" b="1">
                <a:solidFill>
                  <a:srgbClr val="0F2D3F"/>
                </a:solidFill>
                <a:latin typeface="Montserrat"/>
                <a:ea typeface="Calibri" pitchFamily="34" charset="0"/>
                <a:cs typeface="Times New Roman" pitchFamily="18" charset="0"/>
              </a:rPr>
              <a:t>Défi Clé </a:t>
            </a:r>
          </a:p>
          <a:p>
            <a:pPr algn="ctr">
              <a:lnSpc>
                <a:spcPct val="107000"/>
              </a:lnSpc>
            </a:pPr>
            <a:r>
              <a:rPr lang="fr-FR" sz="2800" b="1">
                <a:solidFill>
                  <a:srgbClr val="0F2D3F"/>
                </a:solidFill>
                <a:latin typeface="Montserrat"/>
                <a:ea typeface="Calibri" pitchFamily="34" charset="0"/>
                <a:cs typeface="Times New Roman" pitchFamily="18" charset="0"/>
              </a:rPr>
              <a:t>Biothérapies Innovation Occitanie</a:t>
            </a:r>
          </a:p>
          <a:p>
            <a:pPr algn="ctr">
              <a:lnSpc>
                <a:spcPct val="107000"/>
              </a:lnSpc>
            </a:pPr>
            <a:r>
              <a:rPr lang="fr-FR" sz="2300">
                <a:solidFill>
                  <a:srgbClr val="0F2D3F"/>
                </a:solidFill>
                <a:latin typeface="Montserrat"/>
                <a:ea typeface="Calibri" pitchFamily="34" charset="0"/>
                <a:cs typeface="Times New Roman" pitchFamily="18" charset="0"/>
              </a:rPr>
              <a:t>Autour de la cellule </a:t>
            </a:r>
          </a:p>
          <a:p>
            <a:pPr algn="ctr">
              <a:lnSpc>
                <a:spcPct val="107000"/>
              </a:lnSpc>
            </a:pPr>
            <a:endParaRPr lang="fr-FR" sz="2300" b="1">
              <a:solidFill>
                <a:srgbClr val="0F2D3F"/>
              </a:solidFill>
              <a:latin typeface="Montserrat"/>
              <a:ea typeface="Calibri" pitchFamily="34" charset="0"/>
              <a:cs typeface="Times New Roman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fr-FR" sz="2300" b="1">
                <a:solidFill>
                  <a:srgbClr val="008000"/>
                </a:solidFill>
                <a:latin typeface="Montserrat"/>
                <a:ea typeface="Calibri" pitchFamily="34" charset="0"/>
                <a:cs typeface="Times New Roman" pitchFamily="18" charset="0"/>
              </a:rPr>
              <a:t>SAVE THE DATE</a:t>
            </a:r>
          </a:p>
          <a:p>
            <a:pPr algn="ctr">
              <a:lnSpc>
                <a:spcPct val="107000"/>
              </a:lnSpc>
            </a:pPr>
            <a:r>
              <a:rPr lang="fr-FR" sz="2000" b="1">
                <a:solidFill>
                  <a:srgbClr val="008000"/>
                </a:solidFill>
                <a:latin typeface="Oxygen"/>
                <a:ea typeface="Calibri" pitchFamily="34" charset="0"/>
                <a:cs typeface="Times New Roman" pitchFamily="18" charset="0"/>
              </a:rPr>
              <a:t>Lundi 9 janvier au Centre Pierre Potier, Toulouse</a:t>
            </a:r>
            <a:r>
              <a:rPr lang="fr-FR" sz="2300" b="1">
                <a:solidFill>
                  <a:srgbClr val="0F2D3F"/>
                </a:solidFill>
                <a:latin typeface="Montserrat"/>
                <a:ea typeface="Calibri" pitchFamily="34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107000"/>
              </a:lnSpc>
            </a:pPr>
            <a:r>
              <a:rPr lang="fr-FR" sz="2300" b="1">
                <a:solidFill>
                  <a:srgbClr val="0F2D3F"/>
                </a:solidFill>
                <a:latin typeface="Montserrat"/>
                <a:ea typeface="Calibri" pitchFamily="34" charset="0"/>
                <a:cs typeface="Times New Roman" pitchFamily="18" charset="0"/>
              </a:rPr>
              <a:t>11h :</a:t>
            </a:r>
            <a:r>
              <a:rPr lang="fr-FR">
                <a:ea typeface="Calibri" pitchFamily="34" charset="0"/>
              </a:rPr>
              <a:t> </a:t>
            </a:r>
            <a:r>
              <a:rPr lang="fr-FR" sz="2300" b="1">
                <a:solidFill>
                  <a:srgbClr val="0F2D3F"/>
                </a:solidFill>
                <a:latin typeface="Montserrat"/>
                <a:ea typeface="Calibri" pitchFamily="34" charset="0"/>
                <a:cs typeface="Times New Roman" pitchFamily="18" charset="0"/>
              </a:rPr>
              <a:t>Présentation Projet d’Intégrateur OBBI</a:t>
            </a:r>
          </a:p>
          <a:p>
            <a:pPr algn="ctr">
              <a:lnSpc>
                <a:spcPct val="107000"/>
              </a:lnSpc>
            </a:pPr>
            <a:r>
              <a:rPr lang="fr-FR" sz="2300" b="1">
                <a:solidFill>
                  <a:srgbClr val="0F2D3F"/>
                </a:solidFill>
                <a:latin typeface="Montserrat"/>
                <a:ea typeface="Calibri" pitchFamily="34" charset="0"/>
                <a:cs typeface="Times New Roman" pitchFamily="18" charset="0"/>
              </a:rPr>
              <a:t>Buffet networking</a:t>
            </a:r>
          </a:p>
          <a:p>
            <a:pPr algn="ctr">
              <a:lnSpc>
                <a:spcPct val="107000"/>
              </a:lnSpc>
            </a:pPr>
            <a:r>
              <a:rPr lang="fr-FR" sz="2300" b="1">
                <a:solidFill>
                  <a:srgbClr val="0F2D3F"/>
                </a:solidFill>
                <a:latin typeface="Montserrat"/>
                <a:ea typeface="Calibri" pitchFamily="34" charset="0"/>
                <a:cs typeface="Times New Roman" pitchFamily="18" charset="0"/>
              </a:rPr>
              <a:t>13h30 : RDV en bilatéral avec les porteurs </a:t>
            </a:r>
          </a:p>
          <a:p>
            <a:pPr algn="ctr">
              <a:lnSpc>
                <a:spcPct val="107000"/>
              </a:lnSpc>
            </a:pPr>
            <a:endParaRPr lang="fr-FR" sz="2300" b="1">
              <a:solidFill>
                <a:srgbClr val="0F2D3F"/>
              </a:solidFill>
              <a:latin typeface="Montserrat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fr-FR" sz="1600">
                <a:solidFill>
                  <a:srgbClr val="0F2D3F"/>
                </a:solidFill>
                <a:latin typeface="Oxygen"/>
                <a:ea typeface="Calibri" pitchFamily="34" charset="0"/>
                <a:cs typeface="Times New Roman" pitchFamily="18" charset="0"/>
              </a:rPr>
              <a:t>Sous l’impulsion du Défi Clé Biothérapies, l’Inserm Occitanie a déposé un projet d’intégrateur Industriel de Biothérapie-Bioproduction basé sur les Organoïdes et les Vésicules Extracellulaires : OBBI. L’objectif est de </a:t>
            </a:r>
            <a:r>
              <a:rPr lang="fr-FR" sz="1600" b="1">
                <a:solidFill>
                  <a:srgbClr val="0F2D3F"/>
                </a:solidFill>
                <a:latin typeface="Oxygen"/>
                <a:ea typeface="Calibri" pitchFamily="34" charset="0"/>
                <a:cs typeface="Times New Roman" pitchFamily="18" charset="0"/>
              </a:rPr>
              <a:t>favoriser le lien et le transfert des innovations technologiques académiques vers les industriels</a:t>
            </a:r>
            <a:r>
              <a:rPr lang="fr-FR" sz="1600">
                <a:solidFill>
                  <a:srgbClr val="0F2D3F"/>
                </a:solidFill>
                <a:latin typeface="Oxygen"/>
                <a:ea typeface="Calibri" pitchFamily="34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07000"/>
              </a:lnSpc>
            </a:pPr>
            <a:endParaRPr lang="fr-FR" sz="1600">
              <a:solidFill>
                <a:srgbClr val="0F2D3F"/>
              </a:solidFill>
              <a:latin typeface="Oxygen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</a:pPr>
            <a:endParaRPr lang="fr-FR" sz="1600">
              <a:solidFill>
                <a:srgbClr val="0F2D3F"/>
              </a:solidFill>
              <a:latin typeface="Oxygen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</a:pPr>
            <a:endParaRPr lang="fr-FR" sz="1600">
              <a:solidFill>
                <a:srgbClr val="0F2D3F"/>
              </a:solidFill>
              <a:latin typeface="Oxygen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</a:pPr>
            <a:endParaRPr lang="fr-FR" sz="1600">
              <a:solidFill>
                <a:srgbClr val="0F2D3F"/>
              </a:solidFill>
              <a:latin typeface="Oxygen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</a:pPr>
            <a:endParaRPr lang="fr-FR" sz="1600">
              <a:solidFill>
                <a:srgbClr val="0F2D3F"/>
              </a:solidFill>
              <a:latin typeface="Oxygen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fr-FR">
                <a:solidFill>
                  <a:schemeClr val="bg1"/>
                </a:solidFill>
                <a:latin typeface="Oxygen"/>
                <a:ea typeface="Calibri" pitchFamily="34" charset="0"/>
                <a:cs typeface="Times New Roman" pitchFamily="18" charset="0"/>
              </a:rPr>
              <a:t>Ce projet ne peut se faire sans vous, les </a:t>
            </a:r>
            <a:r>
              <a:rPr lang="fr-FR" b="1">
                <a:solidFill>
                  <a:schemeClr val="bg1"/>
                </a:solidFill>
                <a:latin typeface="Oxygen"/>
                <a:ea typeface="Calibri" pitchFamily="34" charset="0"/>
                <a:cs typeface="Times New Roman" pitchFamily="18" charset="0"/>
              </a:rPr>
              <a:t>acteurs économiques </a:t>
            </a:r>
            <a:r>
              <a:rPr lang="fr-FR">
                <a:solidFill>
                  <a:schemeClr val="bg1"/>
                </a:solidFill>
                <a:latin typeface="Oxygen"/>
                <a:ea typeface="Calibri" pitchFamily="34" charset="0"/>
                <a:cs typeface="Times New Roman" pitchFamily="18" charset="0"/>
              </a:rPr>
              <a:t>du domaine. </a:t>
            </a:r>
          </a:p>
          <a:p>
            <a:pPr algn="just">
              <a:lnSpc>
                <a:spcPct val="107000"/>
              </a:lnSpc>
            </a:pPr>
            <a:r>
              <a:rPr lang="fr-FR">
                <a:solidFill>
                  <a:schemeClr val="bg1"/>
                </a:solidFill>
                <a:latin typeface="Oxygen"/>
                <a:ea typeface="Calibri" pitchFamily="34" charset="0"/>
                <a:cs typeface="Times New Roman" pitchFamily="18" charset="0"/>
              </a:rPr>
              <a:t>Venez échanger avec nous, nous faire part de vos besoins et de vos projets dans des RDV en bilatéral et renforcer OBBI.</a:t>
            </a:r>
          </a:p>
          <a:p>
            <a:pPr algn="just">
              <a:lnSpc>
                <a:spcPct val="107000"/>
              </a:lnSpc>
            </a:pPr>
            <a:endParaRPr lang="fr-FR" sz="1600">
              <a:solidFill>
                <a:schemeClr val="bg1"/>
              </a:solidFill>
              <a:latin typeface="Oxygen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</a:pPr>
            <a:endParaRPr lang="fr-FR" sz="1600">
              <a:solidFill>
                <a:srgbClr val="0F2D3F"/>
              </a:solidFill>
              <a:latin typeface="Oxygen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fr-FR" sz="1600">
                <a:solidFill>
                  <a:srgbClr val="0F2D3F"/>
                </a:solidFill>
                <a:latin typeface="Oxygen"/>
                <a:ea typeface="Calibri" pitchFamily="34" charset="0"/>
                <a:cs typeface="Times New Roman" pitchFamily="18" charset="0"/>
              </a:rPr>
              <a:t>En partenariat avec la filière :</a:t>
            </a:r>
          </a:p>
          <a:p>
            <a:pPr algn="just">
              <a:lnSpc>
                <a:spcPct val="107000"/>
              </a:lnSpc>
            </a:pPr>
            <a:endParaRPr lang="fr-FR" sz="1600">
              <a:solidFill>
                <a:srgbClr val="0F2D3F"/>
              </a:solidFill>
              <a:latin typeface="Oxygen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</a:pPr>
            <a:endParaRPr lang="fr-FR" sz="1600">
              <a:solidFill>
                <a:srgbClr val="0F2D3F"/>
              </a:solidFill>
              <a:latin typeface="Oxygen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fr-FR" sz="1600">
                <a:solidFill>
                  <a:srgbClr val="0F2D3F"/>
                </a:solidFill>
                <a:latin typeface="Oxygen"/>
                <a:ea typeface="Calibri" pitchFamily="34" charset="0"/>
                <a:cs typeface="Times New Roman" pitchFamily="18" charset="0"/>
              </a:rPr>
              <a:t>La porteuse de OBBI :		Danièle NOEL</a:t>
            </a:r>
          </a:p>
          <a:p>
            <a:pPr algn="just">
              <a:lnSpc>
                <a:spcPct val="107000"/>
              </a:lnSpc>
            </a:pPr>
            <a:r>
              <a:rPr lang="fr-FR" sz="1600">
                <a:solidFill>
                  <a:srgbClr val="0F2D3F"/>
                </a:solidFill>
                <a:latin typeface="Oxygen"/>
                <a:ea typeface="Calibri" pitchFamily="34" charset="0"/>
                <a:cs typeface="Times New Roman" pitchFamily="18" charset="0"/>
              </a:rPr>
              <a:t>Les porteurs du Défi-Clé :	Louis CASTEILLA 		</a:t>
            </a:r>
          </a:p>
          <a:p>
            <a:pPr algn="just">
              <a:lnSpc>
                <a:spcPct val="107000"/>
              </a:lnSpc>
            </a:pPr>
            <a:r>
              <a:rPr lang="fr-FR" sz="1600">
                <a:solidFill>
                  <a:srgbClr val="0F2D3F"/>
                </a:solidFill>
                <a:latin typeface="Oxygen"/>
                <a:ea typeface="Calibri" pitchFamily="34" charset="0"/>
                <a:cs typeface="Times New Roman" pitchFamily="18" charset="0"/>
              </a:rPr>
              <a:t>						John DE VOS 												Christian JORGENSEN 	</a:t>
            </a:r>
          </a:p>
          <a:p>
            <a:pPr algn="just">
              <a:lnSpc>
                <a:spcPct val="107000"/>
              </a:lnSpc>
            </a:pPr>
            <a:r>
              <a:rPr lang="fr-FR" sz="1600">
                <a:solidFill>
                  <a:srgbClr val="0F2D3F"/>
                </a:solidFill>
                <a:latin typeface="Oxygen"/>
                <a:ea typeface="Calibri" pitchFamily="34" charset="0"/>
                <a:cs typeface="Times New Roman" pitchFamily="18" charset="0"/>
              </a:rPr>
              <a:t>						Nathalie VERGNOLLE 	</a:t>
            </a:r>
            <a:r>
              <a:rPr lang="fr-FR" b="1">
                <a:solidFill>
                  <a:srgbClr val="0F2D3F"/>
                </a:solidFill>
                <a:latin typeface="Calibri Light" pitchFamily="34" charset="0"/>
                <a:ea typeface="Calibri" pitchFamily="34" charset="0"/>
                <a:cs typeface="Times New Roman" pitchFamily="18" charset="0"/>
              </a:rPr>
              <a:t> </a:t>
            </a:r>
            <a:endParaRPr lang="fr-FR" sz="1400" b="1">
              <a:latin typeface="Calibri Light" pitchFamily="34" charset="0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</a:pPr>
            <a:endParaRPr lang="fr-FR" sz="1400" b="1">
              <a:latin typeface="Calibri Light" pitchFamily="34" charset="0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fr-FR" sz="1400" b="1">
                <a:latin typeface="Calibri Light" pitchFamily="34" charset="0"/>
                <a:ea typeface="Calibri" pitchFamily="34" charset="0"/>
                <a:cs typeface="Times New Roman" pitchFamily="18" charset="0"/>
              </a:rPr>
              <a:t>Contact : </a:t>
            </a:r>
            <a:r>
              <a:rPr lang="fr-FR" sz="1400">
                <a:latin typeface="Calibri Light" pitchFamily="34" charset="0"/>
                <a:ea typeface="Calibri" pitchFamily="34" charset="0"/>
                <a:cs typeface="Times New Roman" pitchFamily="18" charset="0"/>
              </a:rPr>
              <a:t>Camille MALAVAL-SUTRA, Cheffe de projet, camille.malaval-sutra@inserm.fr</a:t>
            </a:r>
          </a:p>
        </p:txBody>
      </p:sp>
      <p:pic>
        <p:nvPicPr>
          <p:cNvPr id="13316" name="Imag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210925"/>
            <a:ext cx="216217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Imag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71888" y="11025188"/>
            <a:ext cx="1447800" cy="1309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Image 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19688" y="11244263"/>
            <a:ext cx="1700212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1738313" y="5740400"/>
            <a:ext cx="4732337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1" algn="ctr" fontAlgn="auto">
              <a:spcBef>
                <a:spcPts val="0"/>
              </a:spcBef>
              <a:spcAft>
                <a:spcPts val="0"/>
              </a:spcAft>
              <a:tabLst>
                <a:tab pos="7440522" algn="l"/>
              </a:tabLst>
              <a:defRPr/>
            </a:pPr>
            <a:r>
              <a:rPr lang="fr-FR" sz="2399" b="1" dirty="0">
                <a:solidFill>
                  <a:srgbClr val="008000"/>
                </a:solidFill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Bioproduction of </a:t>
            </a:r>
            <a:r>
              <a:rPr lang="fr-FR" sz="2399" b="1" dirty="0" err="1">
                <a:solidFill>
                  <a:srgbClr val="008000"/>
                </a:solidFill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Organoids</a:t>
            </a:r>
            <a:r>
              <a:rPr lang="fr-FR" sz="2399" b="1" dirty="0">
                <a:solidFill>
                  <a:srgbClr val="008000"/>
                </a:solidFill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&amp; </a:t>
            </a:r>
            <a:r>
              <a:rPr lang="fr-FR" sz="2399" b="1" dirty="0" err="1">
                <a:solidFill>
                  <a:srgbClr val="008000"/>
                </a:solidFill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EVs</a:t>
            </a:r>
            <a:endParaRPr lang="fr-FR" sz="2399" b="1" dirty="0">
              <a:solidFill>
                <a:srgbClr val="008000"/>
              </a:solidFill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</p:txBody>
      </p:sp>
      <p:pic>
        <p:nvPicPr>
          <p:cNvPr id="13320" name="Image 10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42950" y="5483225"/>
            <a:ext cx="1282700" cy="112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Image 8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82963" y="8137525"/>
            <a:ext cx="202565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1780</TotalTime>
  <Words>145</Words>
  <Application>Microsoft Office PowerPoint</Application>
  <PresentationFormat>Personnalisé</PresentationFormat>
  <Paragraphs>30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Calibri</vt:lpstr>
      <vt:lpstr>Arial</vt:lpstr>
      <vt:lpstr>Calibri Light</vt:lpstr>
      <vt:lpstr>Montserrat</vt:lpstr>
      <vt:lpstr>Times New Roman</vt:lpstr>
      <vt:lpstr>Oxygen</vt:lpstr>
      <vt:lpstr>Thème Office</vt:lpstr>
      <vt:lpstr>Diapositive 1</vt:lpstr>
    </vt:vector>
  </TitlesOfParts>
  <Company>Inserm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Camille MALAVAL-SUTRA</dc:creator>
  <cp:lastModifiedBy>CU33424</cp:lastModifiedBy>
  <cp:revision>31</cp:revision>
  <dcterms:created xsi:type="dcterms:W3CDTF">2022-11-07T09:40:41Z</dcterms:created>
  <dcterms:modified xsi:type="dcterms:W3CDTF">2022-12-13T09:08:20Z</dcterms:modified>
</cp:coreProperties>
</file>