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2A62"/>
    <a:srgbClr val="C90C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27B32C-C8DD-4CA8-90A1-53DEED8F47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1147575-3410-A95F-1E17-696912E25C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064598-AC6E-F34B-B152-4149AFA82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4370-7FBF-4158-B6CD-8632F460523D}" type="datetimeFigureOut">
              <a:rPr lang="fr-FR" smtClean="0"/>
              <a:t>10/08/2023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4D255B8-BF62-F02F-BCD1-6D4061487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9068D36-9F16-60EA-902C-32FEE977D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71F2-380B-4DE4-80BA-F94C8535FA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631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6DE087-ED2C-65C1-408D-3C8F165F0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D577518-1067-5CBE-2FAB-88F49CD459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6ADB80-19E7-3EFA-FA33-FE430F2BC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4370-7FBF-4158-B6CD-8632F460523D}" type="datetimeFigureOut">
              <a:rPr lang="fr-FR" smtClean="0"/>
              <a:t>10/08/2023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4C4590-5F80-8A33-5706-644309D90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035064-0804-1A6B-AA4D-99F68429C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71F2-380B-4DE4-80BA-F94C8535FA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201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F06C8D3-5921-7110-6E98-D5AFB9BBE3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CEE296D-11FE-3314-25B4-48A6354B3F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899AC4-BFCB-06DE-9596-7595A3D12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4370-7FBF-4158-B6CD-8632F460523D}" type="datetimeFigureOut">
              <a:rPr lang="fr-FR" smtClean="0"/>
              <a:t>10/08/2023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7E1EDF1-F024-C955-34C5-BC7D88382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A3993E7-E50A-C4F6-1201-886AB4688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71F2-380B-4DE4-80BA-F94C8535FA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224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EF1DE70-F9E9-5D5A-56DD-EA8FB94C8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723116F-BF2D-393D-A40E-A1D874D508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3CE7BA-7B93-44C8-D319-508AFFE3E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4370-7FBF-4158-B6CD-8632F460523D}" type="datetimeFigureOut">
              <a:rPr lang="fr-FR" smtClean="0"/>
              <a:t>10/08/2023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484B21-7562-06EF-8604-3796A69F2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3E4BC05-620D-682C-9E0E-041D3BE1D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71F2-380B-4DE4-80BA-F94C8535FA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679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559E77-412F-A87C-E766-5C6194FB4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16BBBA-9710-4191-ADB8-02C755B965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F57494-5E42-8793-C47F-FA05C48EA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4370-7FBF-4158-B6CD-8632F460523D}" type="datetimeFigureOut">
              <a:rPr lang="fr-FR" smtClean="0"/>
              <a:t>10/08/2023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5C644E4-2B41-FB1F-7CAE-0A8D72E59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C4162C-B1A5-66DA-CA7F-806B56E89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71F2-380B-4DE4-80BA-F94C8535FA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7084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EE68826-2650-58BF-19A0-6232E82DB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C430D2-D416-568F-8C47-42226B9773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D22ACC0-4B62-EBE8-7778-F1E3F47ED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86EF97E-2BB9-ECB4-BD86-EA86C09AC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4370-7FBF-4158-B6CD-8632F460523D}" type="datetimeFigureOut">
              <a:rPr lang="fr-FR" smtClean="0"/>
              <a:t>10/08/2023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3457907-55FC-FC5E-D86B-0A83C99E7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B109BF3-A648-B229-57AE-D8924CDCF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71F2-380B-4DE4-80BA-F94C8535FA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2564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282955-FD85-1C06-EF38-C2A29FD0B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C218646-82EB-80D9-BCB9-43B9B92B2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761982-4C63-DE9F-8F6E-19ADF0488D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BF031CE-C38D-9184-ADC6-9046698DF1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63425EE-BA5A-9BF1-2C8A-A2A9C4CB9A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B9FDB19-F18C-AF50-D7F5-E684F2897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4370-7FBF-4158-B6CD-8632F460523D}" type="datetimeFigureOut">
              <a:rPr lang="fr-FR" smtClean="0"/>
              <a:t>10/08/2023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752AA93-4AD9-F922-AC6A-0E0CA98FC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8AD2FC8-9128-2998-34DA-6FF6EA41C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71F2-380B-4DE4-80BA-F94C8535FA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362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81BDD1-A2C9-AA1A-0DD7-9F11C66C9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273F609-58DA-D06F-B371-863FB958B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4370-7FBF-4158-B6CD-8632F460523D}" type="datetimeFigureOut">
              <a:rPr lang="fr-FR" smtClean="0"/>
              <a:t>10/08/2023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8B76EE-CF3A-180A-9EA9-E70D5D19C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4E45AC2-B964-AB49-5741-D0B23FBDF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71F2-380B-4DE4-80BA-F94C8535FA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158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D811904-D4B7-BEAD-178C-30189DD53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4370-7FBF-4158-B6CD-8632F460523D}" type="datetimeFigureOut">
              <a:rPr lang="fr-FR" smtClean="0"/>
              <a:t>10/08/2023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5E6665B-2C49-BC8A-0AA0-5A9EA5225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18F5E6-D0B6-9BDC-753F-B5F61F979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71F2-380B-4DE4-80BA-F94C8535FA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8069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7B3CE2-EE34-31C5-FFD6-9A537F0D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3921D6-6A27-3193-5A48-92C8C6966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739A3C4-FC25-76AC-205C-709655F53F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C2F3440-5B67-71D8-61FD-297324F36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4370-7FBF-4158-B6CD-8632F460523D}" type="datetimeFigureOut">
              <a:rPr lang="fr-FR" smtClean="0"/>
              <a:t>10/08/2023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B17FD13-C805-9A04-7FE2-7429E5E43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95DCD85-CA54-8261-FA23-DD092DD4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71F2-380B-4DE4-80BA-F94C8535FA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0459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5FEB28-4B24-B03B-7408-DB81D8E35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9F14486-12ED-EFDB-058E-C3C7EBB145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8307913-AFE0-5DAA-182B-B73F210B06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056CB3C-ACFF-C5A7-4173-CCB22BCC6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A4370-7FBF-4158-B6CD-8632F460523D}" type="datetimeFigureOut">
              <a:rPr lang="fr-FR" smtClean="0"/>
              <a:t>10/08/2023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36E026B-4DDA-777F-8F83-BC763569E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B3A0F95-B9B9-6105-3078-7A8608C8B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F71F2-380B-4DE4-80BA-F94C8535FA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980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E8E4098-448F-965A-33D3-8FF8B6549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A3C9383-9875-F8CD-B447-54F28F6C8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7751DEE-6D23-376D-1D05-E18AE157B1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A4370-7FBF-4158-B6CD-8632F460523D}" type="datetimeFigureOut">
              <a:rPr lang="fr-FR" smtClean="0"/>
              <a:t>10/08/2023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9E421DC-4FBD-0B51-4C04-C3AF8FD3EA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E256CD-8F24-A762-07CF-0A50F8DA68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F71F2-380B-4DE4-80BA-F94C8535FA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910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D5B45F0E-2A5E-B4A5-D277-30E158377DC6}"/>
              </a:ext>
            </a:extLst>
          </p:cNvPr>
          <p:cNvSpPr/>
          <p:nvPr/>
        </p:nvSpPr>
        <p:spPr>
          <a:xfrm>
            <a:off x="8633636" y="3613131"/>
            <a:ext cx="3558363" cy="281849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logo, jaune, symbole&#10;&#10;Description générée automatiquement">
            <a:extLst>
              <a:ext uri="{FF2B5EF4-FFF2-40B4-BE49-F238E27FC236}">
                <a16:creationId xmlns:a16="http://schemas.microsoft.com/office/drawing/2014/main" id="{4A937E9C-A87A-379B-DE32-A78E8D733C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0"/>
          <a:stretch/>
        </p:blipFill>
        <p:spPr>
          <a:xfrm rot="10800000" flipH="1">
            <a:off x="368596" y="106861"/>
            <a:ext cx="11302410" cy="527691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87F5DA6-2B17-F2BE-0FDC-B13B866323C4}"/>
              </a:ext>
            </a:extLst>
          </p:cNvPr>
          <p:cNvSpPr/>
          <p:nvPr/>
        </p:nvSpPr>
        <p:spPr>
          <a:xfrm>
            <a:off x="4444409" y="-1"/>
            <a:ext cx="1105786" cy="13117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A595D9-7ED9-C05D-6999-96359A7217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49" y="5896552"/>
            <a:ext cx="1126038" cy="8545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6F0EBDD-89AE-D15F-4BDF-A7B84AB5E98D}"/>
              </a:ext>
            </a:extLst>
          </p:cNvPr>
          <p:cNvSpPr txBox="1"/>
          <p:nvPr/>
        </p:nvSpPr>
        <p:spPr>
          <a:xfrm>
            <a:off x="4745410" y="292164"/>
            <a:ext cx="6925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C90C0F"/>
                </a:solidFill>
                <a:latin typeface="Montserrat" panose="02000505000000020004" pitchFamily="2" charset="0"/>
              </a:rPr>
              <a:t>LE LABEL AB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E42CBC4A-0020-23AA-B7CA-951054D225C1}"/>
              </a:ext>
            </a:extLst>
          </p:cNvPr>
          <p:cNvSpPr/>
          <p:nvPr/>
        </p:nvSpPr>
        <p:spPr>
          <a:xfrm>
            <a:off x="8601740" y="3632887"/>
            <a:ext cx="3437860" cy="28463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 descr="Une image contenant texte, logo, Police, Marque&#10;&#10;Description générée automatiquement">
            <a:extLst>
              <a:ext uri="{FF2B5EF4-FFF2-40B4-BE49-F238E27FC236}">
                <a16:creationId xmlns:a16="http://schemas.microsoft.com/office/drawing/2014/main" id="{05A09345-C49A-05A9-D14E-C1C597F685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8253" y="3998300"/>
            <a:ext cx="2615151" cy="261515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52CA8BE4-5778-0E2D-50A1-53D6BBF917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-826609" y="3357627"/>
            <a:ext cx="2547939" cy="24259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A83EC72-BC8F-5870-E626-F9ECD4EDC7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8612879" y="1283090"/>
            <a:ext cx="2547939" cy="242592"/>
          </a:xfrm>
          <a:prstGeom prst="rect">
            <a:avLst/>
          </a:prstGeom>
        </p:spPr>
      </p:pic>
      <p:pic>
        <p:nvPicPr>
          <p:cNvPr id="21" name="Image 20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2B8786C9-85A0-E803-678F-3611DC22BE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288" y="6034241"/>
            <a:ext cx="2951524" cy="579209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B33D76BC-E9CC-CA5A-780F-6622327CD02F}"/>
              </a:ext>
            </a:extLst>
          </p:cNvPr>
          <p:cNvSpPr txBox="1"/>
          <p:nvPr/>
        </p:nvSpPr>
        <p:spPr>
          <a:xfrm>
            <a:off x="760249" y="1629503"/>
            <a:ext cx="1097630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Le label </a:t>
            </a:r>
            <a:r>
              <a:rPr lang="fr-FR" sz="3200" b="1" dirty="0">
                <a:solidFill>
                  <a:srgbClr val="662A62"/>
                </a:solidFill>
                <a:latin typeface="Montserrat" panose="02000505000000020004" pitchFamily="2" charset="0"/>
              </a:rPr>
              <a:t>Agriculture Biologique </a:t>
            </a:r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regroupe</a:t>
            </a:r>
            <a:r>
              <a:rPr lang="fr-FR" sz="3200" b="1" dirty="0">
                <a:solidFill>
                  <a:srgbClr val="662A62"/>
                </a:solidFill>
                <a:latin typeface="Montserrat" panose="02000505000000020004" pitchFamily="2" charset="0"/>
              </a:rPr>
              <a:t> </a:t>
            </a:r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des produits</a:t>
            </a:r>
            <a:r>
              <a:rPr lang="fr-FR" sz="3200" b="1" dirty="0">
                <a:solidFill>
                  <a:srgbClr val="662A62"/>
                </a:solidFill>
                <a:latin typeface="Montserrat" panose="02000505000000020004" pitchFamily="2" charset="0"/>
              </a:rPr>
              <a:t> </a:t>
            </a:r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ayant un mode de production respectueux de l’environnement, de la biodiversité et du bien-être de l’animal.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La réglementation proscrit 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l’utilisation de produits chimiques 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de synthèse comme les pesticides.</a:t>
            </a:r>
          </a:p>
        </p:txBody>
      </p:sp>
      <p:pic>
        <p:nvPicPr>
          <p:cNvPr id="24" name="Image 23" descr="Une image contenant cercle, Caractère coloré, violet, Lilas&#10;&#10;Description générée automatiquement">
            <a:extLst>
              <a:ext uri="{FF2B5EF4-FFF2-40B4-BE49-F238E27FC236}">
                <a16:creationId xmlns:a16="http://schemas.microsoft.com/office/drawing/2014/main" id="{F306B7B8-1D78-7B92-C142-7A8B5D8D29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4614" y="3715461"/>
            <a:ext cx="3122428" cy="302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097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D5B45F0E-2A5E-B4A5-D277-30E158377DC6}"/>
              </a:ext>
            </a:extLst>
          </p:cNvPr>
          <p:cNvSpPr/>
          <p:nvPr/>
        </p:nvSpPr>
        <p:spPr>
          <a:xfrm>
            <a:off x="8633636" y="3613131"/>
            <a:ext cx="3558363" cy="281849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logo, jaune, symbole&#10;&#10;Description générée automatiquement">
            <a:extLst>
              <a:ext uri="{FF2B5EF4-FFF2-40B4-BE49-F238E27FC236}">
                <a16:creationId xmlns:a16="http://schemas.microsoft.com/office/drawing/2014/main" id="{4A937E9C-A87A-379B-DE32-A78E8D733C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0"/>
          <a:stretch/>
        </p:blipFill>
        <p:spPr>
          <a:xfrm rot="10800000" flipH="1">
            <a:off x="368596" y="106861"/>
            <a:ext cx="11302410" cy="527691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87F5DA6-2B17-F2BE-0FDC-B13B866323C4}"/>
              </a:ext>
            </a:extLst>
          </p:cNvPr>
          <p:cNvSpPr/>
          <p:nvPr/>
        </p:nvSpPr>
        <p:spPr>
          <a:xfrm>
            <a:off x="4444409" y="-1"/>
            <a:ext cx="1105786" cy="13117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A595D9-7ED9-C05D-6999-96359A7217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49" y="5896552"/>
            <a:ext cx="1126038" cy="8545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6F0EBDD-89AE-D15F-4BDF-A7B84AB5E98D}"/>
              </a:ext>
            </a:extLst>
          </p:cNvPr>
          <p:cNvSpPr txBox="1"/>
          <p:nvPr/>
        </p:nvSpPr>
        <p:spPr>
          <a:xfrm>
            <a:off x="4745410" y="292164"/>
            <a:ext cx="6925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C90C0F"/>
                </a:solidFill>
                <a:latin typeface="Montserrat" panose="02000505000000020004" pitchFamily="2" charset="0"/>
              </a:rPr>
              <a:t>LE LABEL AOC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E42CBC4A-0020-23AA-B7CA-951054D225C1}"/>
              </a:ext>
            </a:extLst>
          </p:cNvPr>
          <p:cNvSpPr/>
          <p:nvPr/>
        </p:nvSpPr>
        <p:spPr>
          <a:xfrm>
            <a:off x="8601740" y="3632887"/>
            <a:ext cx="3437860" cy="28463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52CA8BE4-5778-0E2D-50A1-53D6BBF917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-826609" y="3357627"/>
            <a:ext cx="2547939" cy="24259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A83EC72-BC8F-5870-E626-F9ECD4EDC7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8612879" y="1283090"/>
            <a:ext cx="2547939" cy="242592"/>
          </a:xfrm>
          <a:prstGeom prst="rect">
            <a:avLst/>
          </a:prstGeom>
        </p:spPr>
      </p:pic>
      <p:pic>
        <p:nvPicPr>
          <p:cNvPr id="21" name="Image 20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2B8786C9-85A0-E803-678F-3611DC22BE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288" y="6034241"/>
            <a:ext cx="2951524" cy="579209"/>
          </a:xfrm>
          <a:prstGeom prst="rect">
            <a:avLst/>
          </a:prstGeom>
        </p:spPr>
      </p:pic>
      <p:pic>
        <p:nvPicPr>
          <p:cNvPr id="24" name="Image 23" descr="Une image contenant cercle, Caractère coloré, violet, Lilas&#10;&#10;Description générée automatiquement">
            <a:extLst>
              <a:ext uri="{FF2B5EF4-FFF2-40B4-BE49-F238E27FC236}">
                <a16:creationId xmlns:a16="http://schemas.microsoft.com/office/drawing/2014/main" id="{F306B7B8-1D78-7B92-C142-7A8B5D8D29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372" y="3725066"/>
            <a:ext cx="3122428" cy="3026072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B33D76BC-E9CC-CA5A-780F-6622327CD02F}"/>
              </a:ext>
            </a:extLst>
          </p:cNvPr>
          <p:cNvSpPr txBox="1"/>
          <p:nvPr/>
        </p:nvSpPr>
        <p:spPr>
          <a:xfrm>
            <a:off x="643286" y="1629503"/>
            <a:ext cx="1097630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662A62"/>
                </a:solidFill>
                <a:latin typeface="Montserrat" panose="02000505000000020004" pitchFamily="2" charset="0"/>
              </a:rPr>
              <a:t>L’Appellation d’Origine Contrôlée </a:t>
            </a:r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est un label permettant d’identifier un produit dont les étapes de fabrication sont réalisées dans une même zone géographique et selon un savoir-faire 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reconnu.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Elle protège le produit sur le territoire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français.</a:t>
            </a:r>
          </a:p>
        </p:txBody>
      </p:sp>
      <p:pic>
        <p:nvPicPr>
          <p:cNvPr id="3" name="Image 2" descr="Une image contenant texte, logo, Police, cercle&#10;&#10;Description générée automatiquement">
            <a:extLst>
              <a:ext uri="{FF2B5EF4-FFF2-40B4-BE49-F238E27FC236}">
                <a16:creationId xmlns:a16="http://schemas.microsoft.com/office/drawing/2014/main" id="{1709E73E-67FA-0D05-72EA-A3B87BDE51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3656" y="3994863"/>
            <a:ext cx="2622280" cy="261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60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D5B45F0E-2A5E-B4A5-D277-30E158377DC6}"/>
              </a:ext>
            </a:extLst>
          </p:cNvPr>
          <p:cNvSpPr/>
          <p:nvPr/>
        </p:nvSpPr>
        <p:spPr>
          <a:xfrm>
            <a:off x="8633636" y="3613131"/>
            <a:ext cx="3558363" cy="281849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logo, jaune, symbole&#10;&#10;Description générée automatiquement">
            <a:extLst>
              <a:ext uri="{FF2B5EF4-FFF2-40B4-BE49-F238E27FC236}">
                <a16:creationId xmlns:a16="http://schemas.microsoft.com/office/drawing/2014/main" id="{4A937E9C-A87A-379B-DE32-A78E8D733C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0"/>
          <a:stretch/>
        </p:blipFill>
        <p:spPr>
          <a:xfrm rot="10800000" flipH="1">
            <a:off x="368596" y="106861"/>
            <a:ext cx="11302410" cy="527691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87F5DA6-2B17-F2BE-0FDC-B13B866323C4}"/>
              </a:ext>
            </a:extLst>
          </p:cNvPr>
          <p:cNvSpPr/>
          <p:nvPr/>
        </p:nvSpPr>
        <p:spPr>
          <a:xfrm>
            <a:off x="4444409" y="-1"/>
            <a:ext cx="1105786" cy="13117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A595D9-7ED9-C05D-6999-96359A7217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49" y="5896552"/>
            <a:ext cx="1126038" cy="8545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6F0EBDD-89AE-D15F-4BDF-A7B84AB5E98D}"/>
              </a:ext>
            </a:extLst>
          </p:cNvPr>
          <p:cNvSpPr txBox="1"/>
          <p:nvPr/>
        </p:nvSpPr>
        <p:spPr>
          <a:xfrm>
            <a:off x="4745410" y="292164"/>
            <a:ext cx="6925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C90C0F"/>
                </a:solidFill>
                <a:latin typeface="Montserrat" panose="02000505000000020004" pitchFamily="2" charset="0"/>
              </a:rPr>
              <a:t>LE LABEL AOP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E42CBC4A-0020-23AA-B7CA-951054D225C1}"/>
              </a:ext>
            </a:extLst>
          </p:cNvPr>
          <p:cNvSpPr/>
          <p:nvPr/>
        </p:nvSpPr>
        <p:spPr>
          <a:xfrm>
            <a:off x="8601740" y="3632887"/>
            <a:ext cx="3437860" cy="28463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52CA8BE4-5778-0E2D-50A1-53D6BBF917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-826609" y="3357627"/>
            <a:ext cx="2547939" cy="24259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A83EC72-BC8F-5870-E626-F9ECD4EDC7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8612879" y="1283090"/>
            <a:ext cx="2547939" cy="242592"/>
          </a:xfrm>
          <a:prstGeom prst="rect">
            <a:avLst/>
          </a:prstGeom>
        </p:spPr>
      </p:pic>
      <p:pic>
        <p:nvPicPr>
          <p:cNvPr id="21" name="Image 20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2B8786C9-85A0-E803-678F-3611DC22BE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288" y="6034241"/>
            <a:ext cx="2951524" cy="579209"/>
          </a:xfrm>
          <a:prstGeom prst="rect">
            <a:avLst/>
          </a:prstGeom>
        </p:spPr>
      </p:pic>
      <p:pic>
        <p:nvPicPr>
          <p:cNvPr id="24" name="Image 23" descr="Une image contenant cercle, Caractère coloré, violet, Lilas&#10;&#10;Description générée automatiquement">
            <a:extLst>
              <a:ext uri="{FF2B5EF4-FFF2-40B4-BE49-F238E27FC236}">
                <a16:creationId xmlns:a16="http://schemas.microsoft.com/office/drawing/2014/main" id="{F306B7B8-1D78-7B92-C142-7A8B5D8D29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372" y="3725066"/>
            <a:ext cx="3122428" cy="3026072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B33D76BC-E9CC-CA5A-780F-6622327CD02F}"/>
              </a:ext>
            </a:extLst>
          </p:cNvPr>
          <p:cNvSpPr txBox="1"/>
          <p:nvPr/>
        </p:nvSpPr>
        <p:spPr>
          <a:xfrm>
            <a:off x="694705" y="1663372"/>
            <a:ext cx="1097630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662A62"/>
                </a:solidFill>
                <a:latin typeface="Montserrat" panose="02000505000000020004" pitchFamily="2" charset="0"/>
              </a:rPr>
              <a:t>L’Appellation d’Origine Protégée </a:t>
            </a:r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garantit que le produit a été transformé et élaboré dans une zone géographique déterminée, selon un savoir-faire reconnu.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Version européenne de l’AOC, il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protège le nom du produit dans 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toute l’Union Européenne.</a:t>
            </a:r>
          </a:p>
        </p:txBody>
      </p:sp>
      <p:pic>
        <p:nvPicPr>
          <p:cNvPr id="4" name="Image 3" descr="Une image contenant logo, Emblème, cercle, texte&#10;&#10;Description générée automatiquement">
            <a:extLst>
              <a:ext uri="{FF2B5EF4-FFF2-40B4-BE49-F238E27FC236}">
                <a16:creationId xmlns:a16="http://schemas.microsoft.com/office/drawing/2014/main" id="{380ABD9E-8624-0BE8-4A02-1D5A68CB6A7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3237" y="4015653"/>
            <a:ext cx="2602066" cy="2602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833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D5B45F0E-2A5E-B4A5-D277-30E158377DC6}"/>
              </a:ext>
            </a:extLst>
          </p:cNvPr>
          <p:cNvSpPr/>
          <p:nvPr/>
        </p:nvSpPr>
        <p:spPr>
          <a:xfrm>
            <a:off x="8633636" y="3613131"/>
            <a:ext cx="3558363" cy="281849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logo, jaune, symbole&#10;&#10;Description générée automatiquement">
            <a:extLst>
              <a:ext uri="{FF2B5EF4-FFF2-40B4-BE49-F238E27FC236}">
                <a16:creationId xmlns:a16="http://schemas.microsoft.com/office/drawing/2014/main" id="{4A937E9C-A87A-379B-DE32-A78E8D733C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0"/>
          <a:stretch/>
        </p:blipFill>
        <p:spPr>
          <a:xfrm rot="10800000" flipH="1">
            <a:off x="368596" y="106861"/>
            <a:ext cx="11302410" cy="527691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87F5DA6-2B17-F2BE-0FDC-B13B866323C4}"/>
              </a:ext>
            </a:extLst>
          </p:cNvPr>
          <p:cNvSpPr/>
          <p:nvPr/>
        </p:nvSpPr>
        <p:spPr>
          <a:xfrm>
            <a:off x="4444409" y="-1"/>
            <a:ext cx="1105786" cy="13117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A595D9-7ED9-C05D-6999-96359A7217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49" y="5896552"/>
            <a:ext cx="1126038" cy="8545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6F0EBDD-89AE-D15F-4BDF-A7B84AB5E98D}"/>
              </a:ext>
            </a:extLst>
          </p:cNvPr>
          <p:cNvSpPr txBox="1"/>
          <p:nvPr/>
        </p:nvSpPr>
        <p:spPr>
          <a:xfrm>
            <a:off x="4745410" y="292164"/>
            <a:ext cx="6925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C90C0F"/>
                </a:solidFill>
                <a:latin typeface="Montserrat" panose="02000505000000020004" pitchFamily="2" charset="0"/>
              </a:rPr>
              <a:t>LE LABEL IGP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E42CBC4A-0020-23AA-B7CA-951054D225C1}"/>
              </a:ext>
            </a:extLst>
          </p:cNvPr>
          <p:cNvSpPr/>
          <p:nvPr/>
        </p:nvSpPr>
        <p:spPr>
          <a:xfrm>
            <a:off x="8601740" y="3632887"/>
            <a:ext cx="3437860" cy="28463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52CA8BE4-5778-0E2D-50A1-53D6BBF917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-826609" y="3357627"/>
            <a:ext cx="2547939" cy="24259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A83EC72-BC8F-5870-E626-F9ECD4EDC7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8612879" y="1283090"/>
            <a:ext cx="2547939" cy="242592"/>
          </a:xfrm>
          <a:prstGeom prst="rect">
            <a:avLst/>
          </a:prstGeom>
        </p:spPr>
      </p:pic>
      <p:pic>
        <p:nvPicPr>
          <p:cNvPr id="21" name="Image 20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2B8786C9-85A0-E803-678F-3611DC22BE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288" y="6034241"/>
            <a:ext cx="2951524" cy="579209"/>
          </a:xfrm>
          <a:prstGeom prst="rect">
            <a:avLst/>
          </a:prstGeom>
        </p:spPr>
      </p:pic>
      <p:pic>
        <p:nvPicPr>
          <p:cNvPr id="24" name="Image 23" descr="Une image contenant cercle, Caractère coloré, violet, Lilas&#10;&#10;Description générée automatiquement">
            <a:extLst>
              <a:ext uri="{FF2B5EF4-FFF2-40B4-BE49-F238E27FC236}">
                <a16:creationId xmlns:a16="http://schemas.microsoft.com/office/drawing/2014/main" id="{F306B7B8-1D78-7B92-C142-7A8B5D8D29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372" y="3725066"/>
            <a:ext cx="3122428" cy="3026072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B33D76BC-E9CC-CA5A-780F-6622327CD02F}"/>
              </a:ext>
            </a:extLst>
          </p:cNvPr>
          <p:cNvSpPr txBox="1"/>
          <p:nvPr/>
        </p:nvSpPr>
        <p:spPr>
          <a:xfrm>
            <a:off x="862943" y="1732390"/>
            <a:ext cx="1046611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Le label </a:t>
            </a:r>
            <a:r>
              <a:rPr lang="fr-FR" sz="3200" b="1" dirty="0">
                <a:solidFill>
                  <a:srgbClr val="662A62"/>
                </a:solidFill>
                <a:latin typeface="Montserrat" panose="02000505000000020004" pitchFamily="2" charset="0"/>
              </a:rPr>
              <a:t>Indication Géographique Protégée </a:t>
            </a:r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repose sur la notion de savoir-faire. Il identifie un produit dont au moins une étape parmi la production, la transformation ou 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l’élaboration ont eu lieu dans une 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aire géographique délimitée.</a:t>
            </a:r>
          </a:p>
        </p:txBody>
      </p:sp>
      <p:pic>
        <p:nvPicPr>
          <p:cNvPr id="3" name="Image 2" descr="Une image contenant logo, cercle, Emblème, texte&#10;&#10;Description générée automatiquement">
            <a:extLst>
              <a:ext uri="{FF2B5EF4-FFF2-40B4-BE49-F238E27FC236}">
                <a16:creationId xmlns:a16="http://schemas.microsoft.com/office/drawing/2014/main" id="{50A0F3DB-1DC2-5EAD-7B62-4805978BF7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3488" y="3999774"/>
            <a:ext cx="2562448" cy="2566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966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D5B45F0E-2A5E-B4A5-D277-30E158377DC6}"/>
              </a:ext>
            </a:extLst>
          </p:cNvPr>
          <p:cNvSpPr/>
          <p:nvPr/>
        </p:nvSpPr>
        <p:spPr>
          <a:xfrm>
            <a:off x="8633636" y="3613131"/>
            <a:ext cx="3558363" cy="281849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logo, jaune, symbole&#10;&#10;Description générée automatiquement">
            <a:extLst>
              <a:ext uri="{FF2B5EF4-FFF2-40B4-BE49-F238E27FC236}">
                <a16:creationId xmlns:a16="http://schemas.microsoft.com/office/drawing/2014/main" id="{4A937E9C-A87A-379B-DE32-A78E8D733C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0"/>
          <a:stretch/>
        </p:blipFill>
        <p:spPr>
          <a:xfrm rot="10800000" flipH="1">
            <a:off x="368596" y="106861"/>
            <a:ext cx="11302410" cy="527691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87F5DA6-2B17-F2BE-0FDC-B13B866323C4}"/>
              </a:ext>
            </a:extLst>
          </p:cNvPr>
          <p:cNvSpPr/>
          <p:nvPr/>
        </p:nvSpPr>
        <p:spPr>
          <a:xfrm>
            <a:off x="4444409" y="-1"/>
            <a:ext cx="1105786" cy="13117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A595D9-7ED9-C05D-6999-96359A7217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49" y="5896552"/>
            <a:ext cx="1126038" cy="8545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6F0EBDD-89AE-D15F-4BDF-A7B84AB5E98D}"/>
              </a:ext>
            </a:extLst>
          </p:cNvPr>
          <p:cNvSpPr txBox="1"/>
          <p:nvPr/>
        </p:nvSpPr>
        <p:spPr>
          <a:xfrm>
            <a:off x="4745410" y="292164"/>
            <a:ext cx="6925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C90C0F"/>
                </a:solidFill>
                <a:latin typeface="Montserrat" panose="02000505000000020004" pitchFamily="2" charset="0"/>
              </a:rPr>
              <a:t>LE LABEL ROUGE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E42CBC4A-0020-23AA-B7CA-951054D225C1}"/>
              </a:ext>
            </a:extLst>
          </p:cNvPr>
          <p:cNvSpPr/>
          <p:nvPr/>
        </p:nvSpPr>
        <p:spPr>
          <a:xfrm>
            <a:off x="8601740" y="3632887"/>
            <a:ext cx="3437860" cy="28463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52CA8BE4-5778-0E2D-50A1-53D6BBF917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-826609" y="3357627"/>
            <a:ext cx="2547939" cy="24259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A83EC72-BC8F-5870-E626-F9ECD4EDC7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8612879" y="1283090"/>
            <a:ext cx="2547939" cy="242592"/>
          </a:xfrm>
          <a:prstGeom prst="rect">
            <a:avLst/>
          </a:prstGeom>
        </p:spPr>
      </p:pic>
      <p:pic>
        <p:nvPicPr>
          <p:cNvPr id="21" name="Image 20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2B8786C9-85A0-E803-678F-3611DC22BE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288" y="6034241"/>
            <a:ext cx="2951524" cy="579209"/>
          </a:xfrm>
          <a:prstGeom prst="rect">
            <a:avLst/>
          </a:prstGeom>
        </p:spPr>
      </p:pic>
      <p:pic>
        <p:nvPicPr>
          <p:cNvPr id="24" name="Image 23" descr="Une image contenant cercle, Caractère coloré, violet, Lilas&#10;&#10;Description générée automatiquement">
            <a:extLst>
              <a:ext uri="{FF2B5EF4-FFF2-40B4-BE49-F238E27FC236}">
                <a16:creationId xmlns:a16="http://schemas.microsoft.com/office/drawing/2014/main" id="{F306B7B8-1D78-7B92-C142-7A8B5D8D29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372" y="3725066"/>
            <a:ext cx="3122428" cy="3026072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B33D76BC-E9CC-CA5A-780F-6622327CD02F}"/>
              </a:ext>
            </a:extLst>
          </p:cNvPr>
          <p:cNvSpPr txBox="1"/>
          <p:nvPr/>
        </p:nvSpPr>
        <p:spPr>
          <a:xfrm>
            <a:off x="760249" y="1685612"/>
            <a:ext cx="1046611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Le </a:t>
            </a:r>
            <a:r>
              <a:rPr lang="fr-FR" sz="3200" b="1" dirty="0">
                <a:solidFill>
                  <a:srgbClr val="662A62"/>
                </a:solidFill>
                <a:latin typeface="Montserrat" panose="02000505000000020004" pitchFamily="2" charset="0"/>
              </a:rPr>
              <a:t>Label Rouge </a:t>
            </a:r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désigne des produits qui ont un niveau de qualité supérieur par rapport aux autres produits similaires. 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Cela peut être dû à de meilleures 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propriétés gustatives ou des 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conditions de production ou de 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transformation plus respectueuses.</a:t>
            </a:r>
          </a:p>
        </p:txBody>
      </p:sp>
      <p:pic>
        <p:nvPicPr>
          <p:cNvPr id="4" name="Image 3" descr="Une image contenant logo, texte, Marque, Police&#10;&#10;Description générée automatiquement">
            <a:extLst>
              <a:ext uri="{FF2B5EF4-FFF2-40B4-BE49-F238E27FC236}">
                <a16:creationId xmlns:a16="http://schemas.microsoft.com/office/drawing/2014/main" id="{CC756814-67F2-0A9F-F95A-D6A438767B2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0958" y="3988149"/>
            <a:ext cx="2629004" cy="2625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393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D5B45F0E-2A5E-B4A5-D277-30E158377DC6}"/>
              </a:ext>
            </a:extLst>
          </p:cNvPr>
          <p:cNvSpPr/>
          <p:nvPr/>
        </p:nvSpPr>
        <p:spPr>
          <a:xfrm>
            <a:off x="8633636" y="3613131"/>
            <a:ext cx="3558363" cy="281849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logo, jaune, symbole&#10;&#10;Description générée automatiquement">
            <a:extLst>
              <a:ext uri="{FF2B5EF4-FFF2-40B4-BE49-F238E27FC236}">
                <a16:creationId xmlns:a16="http://schemas.microsoft.com/office/drawing/2014/main" id="{4A937E9C-A87A-379B-DE32-A78E8D733C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0"/>
          <a:stretch/>
        </p:blipFill>
        <p:spPr>
          <a:xfrm rot="10800000" flipH="1">
            <a:off x="368596" y="106861"/>
            <a:ext cx="11302410" cy="527691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87F5DA6-2B17-F2BE-0FDC-B13B866323C4}"/>
              </a:ext>
            </a:extLst>
          </p:cNvPr>
          <p:cNvSpPr/>
          <p:nvPr/>
        </p:nvSpPr>
        <p:spPr>
          <a:xfrm>
            <a:off x="4444409" y="-1"/>
            <a:ext cx="1105786" cy="13117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A595D9-7ED9-C05D-6999-96359A7217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49" y="5896552"/>
            <a:ext cx="1126038" cy="85458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6F0EBDD-89AE-D15F-4BDF-A7B84AB5E98D}"/>
              </a:ext>
            </a:extLst>
          </p:cNvPr>
          <p:cNvSpPr txBox="1"/>
          <p:nvPr/>
        </p:nvSpPr>
        <p:spPr>
          <a:xfrm>
            <a:off x="4496274" y="344529"/>
            <a:ext cx="77265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C90C0F"/>
                </a:solidFill>
                <a:latin typeface="Montserrat" panose="02000505000000020004" pitchFamily="2" charset="0"/>
              </a:rPr>
              <a:t>LA CERTIFICATION HVE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E42CBC4A-0020-23AA-B7CA-951054D225C1}"/>
              </a:ext>
            </a:extLst>
          </p:cNvPr>
          <p:cNvSpPr/>
          <p:nvPr/>
        </p:nvSpPr>
        <p:spPr>
          <a:xfrm>
            <a:off x="8601740" y="3632887"/>
            <a:ext cx="3437860" cy="28463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52CA8BE4-5778-0E2D-50A1-53D6BBF917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-826609" y="3357627"/>
            <a:ext cx="2547939" cy="24259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A83EC72-BC8F-5870-E626-F9ECD4EDC7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8612879" y="1283090"/>
            <a:ext cx="2547939" cy="242592"/>
          </a:xfrm>
          <a:prstGeom prst="rect">
            <a:avLst/>
          </a:prstGeom>
        </p:spPr>
      </p:pic>
      <p:pic>
        <p:nvPicPr>
          <p:cNvPr id="21" name="Image 20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2B8786C9-85A0-E803-678F-3611DC22BE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288" y="6034241"/>
            <a:ext cx="2951524" cy="579209"/>
          </a:xfrm>
          <a:prstGeom prst="rect">
            <a:avLst/>
          </a:prstGeom>
        </p:spPr>
      </p:pic>
      <p:pic>
        <p:nvPicPr>
          <p:cNvPr id="24" name="Image 23" descr="Une image contenant cercle, Caractère coloré, violet, Lilas&#10;&#10;Description générée automatiquement">
            <a:extLst>
              <a:ext uri="{FF2B5EF4-FFF2-40B4-BE49-F238E27FC236}">
                <a16:creationId xmlns:a16="http://schemas.microsoft.com/office/drawing/2014/main" id="{F306B7B8-1D78-7B92-C142-7A8B5D8D29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372" y="3725066"/>
            <a:ext cx="3122428" cy="3026072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B33D76BC-E9CC-CA5A-780F-6622327CD02F}"/>
              </a:ext>
            </a:extLst>
          </p:cNvPr>
          <p:cNvSpPr txBox="1"/>
          <p:nvPr/>
        </p:nvSpPr>
        <p:spPr>
          <a:xfrm>
            <a:off x="760249" y="1705905"/>
            <a:ext cx="108195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La certification </a:t>
            </a:r>
            <a:r>
              <a:rPr lang="fr-FR" sz="3200" b="1" dirty="0">
                <a:solidFill>
                  <a:srgbClr val="662A62"/>
                </a:solidFill>
                <a:latin typeface="Montserrat" panose="02000505000000020004" pitchFamily="2" charset="0"/>
              </a:rPr>
              <a:t>Haute Valeur Environnementale </a:t>
            </a:r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garantit que les pratiques agricoles mises en œuvre sur l’ensemble d’une exploitation préservent les écosystèmes et limitent les pressions 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sur l’environnement (sol, eau et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biodiversité notamment).</a:t>
            </a:r>
          </a:p>
        </p:txBody>
      </p:sp>
      <p:pic>
        <p:nvPicPr>
          <p:cNvPr id="3" name="Image 2" descr="Une image contenant texte, cercle, logo, Emblème&#10;&#10;Description générée automatiquement">
            <a:extLst>
              <a:ext uri="{FF2B5EF4-FFF2-40B4-BE49-F238E27FC236}">
                <a16:creationId xmlns:a16="http://schemas.microsoft.com/office/drawing/2014/main" id="{F91163EC-CDEC-0B23-FCEF-D32431FB58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753" y="3962698"/>
            <a:ext cx="2628480" cy="262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340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D5B45F0E-2A5E-B4A5-D277-30E158377DC6}"/>
              </a:ext>
            </a:extLst>
          </p:cNvPr>
          <p:cNvSpPr/>
          <p:nvPr/>
        </p:nvSpPr>
        <p:spPr>
          <a:xfrm>
            <a:off x="8633636" y="3613131"/>
            <a:ext cx="3558363" cy="281849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logo, jaune, symbole&#10;&#10;Description générée automatiquement">
            <a:extLst>
              <a:ext uri="{FF2B5EF4-FFF2-40B4-BE49-F238E27FC236}">
                <a16:creationId xmlns:a16="http://schemas.microsoft.com/office/drawing/2014/main" id="{4A937E9C-A87A-379B-DE32-A78E8D733C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0"/>
          <a:stretch/>
        </p:blipFill>
        <p:spPr>
          <a:xfrm rot="10800000" flipH="1">
            <a:off x="368596" y="106861"/>
            <a:ext cx="11302410" cy="527691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87F5DA6-2B17-F2BE-0FDC-B13B866323C4}"/>
              </a:ext>
            </a:extLst>
          </p:cNvPr>
          <p:cNvSpPr/>
          <p:nvPr/>
        </p:nvSpPr>
        <p:spPr>
          <a:xfrm>
            <a:off x="4444409" y="-1"/>
            <a:ext cx="1105786" cy="13117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A595D9-7ED9-C05D-6999-96359A7217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249" y="5896552"/>
            <a:ext cx="1126038" cy="854586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E42CBC4A-0020-23AA-B7CA-951054D225C1}"/>
              </a:ext>
            </a:extLst>
          </p:cNvPr>
          <p:cNvSpPr/>
          <p:nvPr/>
        </p:nvSpPr>
        <p:spPr>
          <a:xfrm>
            <a:off x="8601740" y="3632887"/>
            <a:ext cx="3437860" cy="28463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52CA8BE4-5778-0E2D-50A1-53D6BBF917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-826609" y="3357627"/>
            <a:ext cx="2547939" cy="24259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A83EC72-BC8F-5870-E626-F9ECD4EDC7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8612879" y="1283090"/>
            <a:ext cx="2547939" cy="242592"/>
          </a:xfrm>
          <a:prstGeom prst="rect">
            <a:avLst/>
          </a:prstGeom>
        </p:spPr>
      </p:pic>
      <p:pic>
        <p:nvPicPr>
          <p:cNvPr id="21" name="Image 20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2B8786C9-85A0-E803-678F-3611DC22BE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288" y="6034241"/>
            <a:ext cx="2951524" cy="579209"/>
          </a:xfrm>
          <a:prstGeom prst="rect">
            <a:avLst/>
          </a:prstGeom>
        </p:spPr>
      </p:pic>
      <p:pic>
        <p:nvPicPr>
          <p:cNvPr id="24" name="Image 23" descr="Une image contenant cercle, Caractère coloré, violet, Lilas&#10;&#10;Description générée automatiquement">
            <a:extLst>
              <a:ext uri="{FF2B5EF4-FFF2-40B4-BE49-F238E27FC236}">
                <a16:creationId xmlns:a16="http://schemas.microsoft.com/office/drawing/2014/main" id="{F306B7B8-1D78-7B92-C142-7A8B5D8D29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372" y="3725066"/>
            <a:ext cx="3122428" cy="3026072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B33D76BC-E9CC-CA5A-780F-6622327CD02F}"/>
              </a:ext>
            </a:extLst>
          </p:cNvPr>
          <p:cNvSpPr txBox="1"/>
          <p:nvPr/>
        </p:nvSpPr>
        <p:spPr>
          <a:xfrm>
            <a:off x="886775" y="1400031"/>
            <a:ext cx="1046611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Le </a:t>
            </a:r>
            <a:r>
              <a:rPr lang="fr-FR" sz="3200" b="1" dirty="0">
                <a:solidFill>
                  <a:srgbClr val="662A62"/>
                </a:solidFill>
                <a:latin typeface="Montserrat" panose="02000505000000020004" pitchFamily="2" charset="0"/>
              </a:rPr>
              <a:t>Label Bleu-Blanc-Cœur </a:t>
            </a:r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promeut une agriculture plus vertueuse par l’amélioration de la qualité de l’alimentation animale pour leur santé et la nôtre. 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Il vise également à la diversification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des cultures pour des modes de 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production plus respectueux de 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l’environnement.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55599F9B-B511-A240-EE06-00BA788DC475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2304" y="240439"/>
            <a:ext cx="2045832" cy="109638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5C0BB6E-4328-ABBB-07E8-EEE1487FFC8A}"/>
              </a:ext>
            </a:extLst>
          </p:cNvPr>
          <p:cNvSpPr/>
          <p:nvPr/>
        </p:nvSpPr>
        <p:spPr>
          <a:xfrm>
            <a:off x="3040912" y="228138"/>
            <a:ext cx="2045832" cy="10963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6F0EBDD-89AE-D15F-4BDF-A7B84AB5E98D}"/>
              </a:ext>
            </a:extLst>
          </p:cNvPr>
          <p:cNvSpPr txBox="1"/>
          <p:nvPr/>
        </p:nvSpPr>
        <p:spPr>
          <a:xfrm>
            <a:off x="2465913" y="389933"/>
            <a:ext cx="94488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srgbClr val="C90C0F"/>
                </a:solidFill>
                <a:latin typeface="Montserrat" panose="02000505000000020004" pitchFamily="2" charset="0"/>
              </a:rPr>
              <a:t>LE LABEL BLEU-BLANC-COEUR</a:t>
            </a:r>
          </a:p>
        </p:txBody>
      </p:sp>
      <p:pic>
        <p:nvPicPr>
          <p:cNvPr id="11" name="Image 10" descr="Une image contenant texte, logo, Marque, Graphique&#10;&#10;Description générée automatiquement">
            <a:extLst>
              <a:ext uri="{FF2B5EF4-FFF2-40B4-BE49-F238E27FC236}">
                <a16:creationId xmlns:a16="http://schemas.microsoft.com/office/drawing/2014/main" id="{4690D8C2-EF03-5FAC-EC13-7394F5A9B4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9061" y="3976575"/>
            <a:ext cx="2636876" cy="263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395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5599F9B-B511-A240-EE06-00BA788DC47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8657" y="235142"/>
            <a:ext cx="2045832" cy="1096386"/>
          </a:xfrm>
          <a:prstGeom prst="rect">
            <a:avLst/>
          </a:prstGeom>
        </p:spPr>
      </p:pic>
      <p:pic>
        <p:nvPicPr>
          <p:cNvPr id="5" name="Image 4" descr="Une image contenant logo, jaune, symbole&#10;&#10;Description générée automatiquement">
            <a:extLst>
              <a:ext uri="{FF2B5EF4-FFF2-40B4-BE49-F238E27FC236}">
                <a16:creationId xmlns:a16="http://schemas.microsoft.com/office/drawing/2014/main" id="{4A937E9C-A87A-379B-DE32-A78E8D733CC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0"/>
          <a:stretch/>
        </p:blipFill>
        <p:spPr>
          <a:xfrm rot="10800000" flipH="1">
            <a:off x="368596" y="106861"/>
            <a:ext cx="11302410" cy="5276915"/>
          </a:xfrm>
          <a:prstGeom prst="rect">
            <a:avLst/>
          </a:prstGeom>
        </p:spPr>
      </p:pic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D5B45F0E-2A5E-B4A5-D277-30E158377DC6}"/>
              </a:ext>
            </a:extLst>
          </p:cNvPr>
          <p:cNvSpPr/>
          <p:nvPr/>
        </p:nvSpPr>
        <p:spPr>
          <a:xfrm>
            <a:off x="8633636" y="3613131"/>
            <a:ext cx="3558363" cy="2818497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7F5DA6-2B17-F2BE-0FDC-B13B866323C4}"/>
              </a:ext>
            </a:extLst>
          </p:cNvPr>
          <p:cNvSpPr/>
          <p:nvPr/>
        </p:nvSpPr>
        <p:spPr>
          <a:xfrm>
            <a:off x="4444409" y="-1"/>
            <a:ext cx="1105786" cy="13117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BA595D9-7ED9-C05D-6999-96359A721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249" y="5896552"/>
            <a:ext cx="1126038" cy="854586"/>
          </a:xfrm>
          <a:prstGeom prst="rect">
            <a:avLst/>
          </a:prstGeom>
        </p:spPr>
      </p:pic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E42CBC4A-0020-23AA-B7CA-951054D225C1}"/>
              </a:ext>
            </a:extLst>
          </p:cNvPr>
          <p:cNvSpPr/>
          <p:nvPr/>
        </p:nvSpPr>
        <p:spPr>
          <a:xfrm>
            <a:off x="8601740" y="3632887"/>
            <a:ext cx="3437860" cy="28463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52CA8BE4-5778-0E2D-50A1-53D6BBF917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-826609" y="3357627"/>
            <a:ext cx="2547939" cy="24259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A83EC72-BC8F-5870-E626-F9ECD4EDC7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8612879" y="1283090"/>
            <a:ext cx="2547939" cy="242592"/>
          </a:xfrm>
          <a:prstGeom prst="rect">
            <a:avLst/>
          </a:prstGeom>
        </p:spPr>
      </p:pic>
      <p:pic>
        <p:nvPicPr>
          <p:cNvPr id="21" name="Image 20" descr="Une image contenant texte, Police, Graphique, graphisme&#10;&#10;Description générée automatiquement">
            <a:extLst>
              <a:ext uri="{FF2B5EF4-FFF2-40B4-BE49-F238E27FC236}">
                <a16:creationId xmlns:a16="http://schemas.microsoft.com/office/drawing/2014/main" id="{2B8786C9-85A0-E803-678F-3611DC22BE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288" y="6034241"/>
            <a:ext cx="2951524" cy="579209"/>
          </a:xfrm>
          <a:prstGeom prst="rect">
            <a:avLst/>
          </a:prstGeom>
        </p:spPr>
      </p:pic>
      <p:pic>
        <p:nvPicPr>
          <p:cNvPr id="24" name="Image 23" descr="Une image contenant cercle, Caractère coloré, violet, Lilas&#10;&#10;Description générée automatiquement">
            <a:extLst>
              <a:ext uri="{FF2B5EF4-FFF2-40B4-BE49-F238E27FC236}">
                <a16:creationId xmlns:a16="http://schemas.microsoft.com/office/drawing/2014/main" id="{F306B7B8-1D78-7B92-C142-7A8B5D8D29A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372" y="3725066"/>
            <a:ext cx="3122428" cy="3026072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B33D76BC-E9CC-CA5A-780F-6622327CD02F}"/>
              </a:ext>
            </a:extLst>
          </p:cNvPr>
          <p:cNvSpPr txBox="1"/>
          <p:nvPr/>
        </p:nvSpPr>
        <p:spPr>
          <a:xfrm>
            <a:off x="886775" y="1571521"/>
            <a:ext cx="1046611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662A62"/>
                </a:solidFill>
                <a:latin typeface="Montserrat" panose="02000505000000020004" pitchFamily="2" charset="0"/>
              </a:rPr>
              <a:t>Sud de France </a:t>
            </a:r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est la marque des produits d’Occitanie. Locaux et responsables, ces produits sont le reflet de la région. Ils répondent à des cahiers des charges garantissant la provenance régionale des matières premières, 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des sites de transformation et des </a:t>
            </a:r>
          </a:p>
          <a:p>
            <a:r>
              <a:rPr lang="fr-FR" sz="3200" dirty="0">
                <a:solidFill>
                  <a:srgbClr val="662A62"/>
                </a:solidFill>
                <a:latin typeface="Montserrat" panose="02000505000000020004" pitchFamily="2" charset="0"/>
              </a:rPr>
              <a:t>savoir-faire.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C0BB6E-4328-ABBB-07E8-EEE1487FFC8A}"/>
              </a:ext>
            </a:extLst>
          </p:cNvPr>
          <p:cNvSpPr/>
          <p:nvPr/>
        </p:nvSpPr>
        <p:spPr>
          <a:xfrm>
            <a:off x="3040912" y="219173"/>
            <a:ext cx="2045832" cy="10963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6F0EBDD-89AE-D15F-4BDF-A7B84AB5E98D}"/>
              </a:ext>
            </a:extLst>
          </p:cNvPr>
          <p:cNvSpPr txBox="1"/>
          <p:nvPr/>
        </p:nvSpPr>
        <p:spPr>
          <a:xfrm>
            <a:off x="2465913" y="404388"/>
            <a:ext cx="94488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srgbClr val="C90C0F"/>
                </a:solidFill>
                <a:latin typeface="Montserrat" panose="02000505000000020004" pitchFamily="2" charset="0"/>
              </a:rPr>
              <a:t>LA MARQUE SUD DE FRANCE</a:t>
            </a:r>
          </a:p>
        </p:txBody>
      </p:sp>
      <p:pic>
        <p:nvPicPr>
          <p:cNvPr id="4" name="Image 3" descr="Une image contenant texte, Police, cercle, logo&#10;&#10;Description générée automatiquement">
            <a:extLst>
              <a:ext uri="{FF2B5EF4-FFF2-40B4-BE49-F238E27FC236}">
                <a16:creationId xmlns:a16="http://schemas.microsoft.com/office/drawing/2014/main" id="{36F8D2B2-DD50-4875-2427-EB111C7F265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1869" y="3965945"/>
            <a:ext cx="2621536" cy="2625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8329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E888CEE-0DE2-4E86-BA15-5CA6E9C305D0}"/>
</file>

<file path=customXml/itemProps2.xml><?xml version="1.0" encoding="utf-8"?>
<ds:datastoreItem xmlns:ds="http://schemas.openxmlformats.org/officeDocument/2006/customXml" ds:itemID="{6952A0FE-7910-4CC7-88E0-49516F75498B}"/>
</file>

<file path=customXml/itemProps3.xml><?xml version="1.0" encoding="utf-8"?>
<ds:datastoreItem xmlns:ds="http://schemas.openxmlformats.org/officeDocument/2006/customXml" ds:itemID="{44A5325E-70B2-4567-BE60-53C0137E98BE}"/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339</Words>
  <Application>Microsoft Office PowerPoint</Application>
  <PresentationFormat>Grand écran</PresentationFormat>
  <Paragraphs>39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Montserrat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Laura Palous</dc:creator>
  <cp:lastModifiedBy>Laura Palous</cp:lastModifiedBy>
  <cp:revision>7</cp:revision>
  <dcterms:created xsi:type="dcterms:W3CDTF">2023-08-10T09:58:58Z</dcterms:created>
  <dcterms:modified xsi:type="dcterms:W3CDTF">2023-08-10T12:53:26Z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